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59" r:id="rId2"/>
    <p:sldId id="458" r:id="rId3"/>
    <p:sldId id="475" r:id="rId4"/>
    <p:sldId id="474" r:id="rId5"/>
    <p:sldId id="477" r:id="rId6"/>
    <p:sldId id="460" r:id="rId7"/>
    <p:sldId id="461" r:id="rId8"/>
    <p:sldId id="462" r:id="rId9"/>
    <p:sldId id="463" r:id="rId10"/>
    <p:sldId id="464" r:id="rId11"/>
    <p:sldId id="476" r:id="rId12"/>
    <p:sldId id="466" r:id="rId13"/>
    <p:sldId id="465" r:id="rId14"/>
    <p:sldId id="527" r:id="rId15"/>
    <p:sldId id="467" r:id="rId16"/>
    <p:sldId id="469" r:id="rId17"/>
    <p:sldId id="468" r:id="rId18"/>
    <p:sldId id="470" r:id="rId19"/>
    <p:sldId id="515" r:id="rId20"/>
    <p:sldId id="516" r:id="rId21"/>
    <p:sldId id="517" r:id="rId22"/>
    <p:sldId id="518" r:id="rId23"/>
    <p:sldId id="471" r:id="rId24"/>
    <p:sldId id="472" r:id="rId25"/>
    <p:sldId id="473" r:id="rId26"/>
    <p:sldId id="479" r:id="rId27"/>
    <p:sldId id="481" r:id="rId28"/>
    <p:sldId id="480" r:id="rId29"/>
    <p:sldId id="482" r:id="rId30"/>
    <p:sldId id="483" r:id="rId31"/>
    <p:sldId id="484" r:id="rId32"/>
    <p:sldId id="485" r:id="rId33"/>
    <p:sldId id="486" r:id="rId34"/>
    <p:sldId id="487" r:id="rId35"/>
    <p:sldId id="488" r:id="rId36"/>
    <p:sldId id="489" r:id="rId37"/>
    <p:sldId id="491" r:id="rId38"/>
    <p:sldId id="492" r:id="rId39"/>
    <p:sldId id="495" r:id="rId40"/>
    <p:sldId id="494" r:id="rId41"/>
    <p:sldId id="496" r:id="rId42"/>
    <p:sldId id="498" r:id="rId43"/>
    <p:sldId id="497" r:id="rId44"/>
    <p:sldId id="499" r:id="rId45"/>
    <p:sldId id="514" r:id="rId46"/>
    <p:sldId id="519" r:id="rId47"/>
    <p:sldId id="520" r:id="rId48"/>
    <p:sldId id="525" r:id="rId49"/>
    <p:sldId id="521" r:id="rId50"/>
    <p:sldId id="522" r:id="rId51"/>
    <p:sldId id="523" r:id="rId52"/>
    <p:sldId id="524" r:id="rId53"/>
    <p:sldId id="526" r:id="rId54"/>
    <p:sldId id="501" r:id="rId55"/>
    <p:sldId id="502" r:id="rId56"/>
    <p:sldId id="503" r:id="rId57"/>
    <p:sldId id="504" r:id="rId58"/>
    <p:sldId id="506" r:id="rId59"/>
    <p:sldId id="507" r:id="rId60"/>
    <p:sldId id="508" r:id="rId61"/>
    <p:sldId id="528" r:id="rId62"/>
    <p:sldId id="509" r:id="rId63"/>
    <p:sldId id="529" r:id="rId64"/>
    <p:sldId id="510" r:id="rId65"/>
    <p:sldId id="511" r:id="rId66"/>
    <p:sldId id="513" r:id="rId67"/>
    <p:sldId id="478" r:id="rId68"/>
    <p:sldId id="42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C000"/>
    <a:srgbClr val="0101FF"/>
    <a:srgbClr val="DCE5F4"/>
    <a:srgbClr val="A2B9E2"/>
    <a:srgbClr val="FFFFFF"/>
    <a:srgbClr val="7F7FFF"/>
    <a:srgbClr val="4472C4"/>
    <a:srgbClr val="00B05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3745D-AFE9-4BCB-A37E-4A9C6E6DA08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A49DB-7628-4AEE-BA86-99B9350EF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1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EBEA2-0DB9-3D1A-6510-B5CD7B74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CEFCF84-846C-D925-1B40-A04DF023F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034523-9842-4DA8-E208-00EA2947F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067C2E-FBED-9756-F5C0-F1C1AFAB7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4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9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5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7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A49DB-7628-4AEE-BA86-99B9350EFF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0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A4776-4BA2-822D-C1DC-17FEE1A20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5C238A-DB95-40BD-09DF-67631B96C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5153EC-1649-F2B6-A97C-CB47C711A312}"/>
              </a:ext>
            </a:extLst>
          </p:cNvPr>
          <p:cNvSpPr txBox="1"/>
          <p:nvPr userDrawn="1"/>
        </p:nvSpPr>
        <p:spPr>
          <a:xfrm>
            <a:off x="4946500" y="6408111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何承祐</a:t>
            </a:r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IPhOC</a:t>
            </a:r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B3A852-E424-E308-14EB-B68DCAA1AF73}"/>
              </a:ext>
            </a:extLst>
          </p:cNvPr>
          <p:cNvSpPr txBox="1"/>
          <p:nvPr userDrawn="1"/>
        </p:nvSpPr>
        <p:spPr>
          <a:xfrm>
            <a:off x="9396580" y="6411756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44B4259-DA76-425F-BF8D-499E963C87D7}" type="slidenum">
              <a:rPr lang="zh-TW" altLang="zh-TW" sz="1100" smtClean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03DFD1-ED70-E9C1-D87B-025AA079285D}"/>
              </a:ext>
            </a:extLst>
          </p:cNvPr>
          <p:cNvSpPr txBox="1"/>
          <p:nvPr userDrawn="1"/>
        </p:nvSpPr>
        <p:spPr>
          <a:xfrm>
            <a:off x="496420" y="6408111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7/30/2025</a:t>
            </a:r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BB8C5-6CA2-0624-E3F0-BFA621BE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F74659-48B4-A140-464D-DE7BB9FD1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8DC873-68ED-0C78-437C-C9ED37A4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2361BA-4ECD-7FC0-2A38-AECB2BAC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18C0A-27CE-2B86-EF89-3E91C1F3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CEB0C3-2C58-BA34-837C-E06D4A495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D0CFCE8-DCE7-8655-4ECF-EC73F685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19DC44-53F0-2F69-CD4B-216BE2EB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62F6BE-89BD-48FF-7D65-E9A7E52E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8760C4-072E-8744-BC28-940A6E1E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1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EA162-FA87-F88A-169A-74392548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10172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249C7-62A0-B9C9-411C-594DA684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C300E4-FABC-F77F-3F86-26865DE498AD}"/>
              </a:ext>
            </a:extLst>
          </p:cNvPr>
          <p:cNvSpPr txBox="1"/>
          <p:nvPr userDrawn="1"/>
        </p:nvSpPr>
        <p:spPr>
          <a:xfrm>
            <a:off x="4946500" y="6408111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何承祐</a:t>
            </a:r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100" dirty="0" err="1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IPhOC</a:t>
            </a:r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AF3BCE-D79B-DF0F-69EE-217F4DC9DA92}"/>
              </a:ext>
            </a:extLst>
          </p:cNvPr>
          <p:cNvSpPr txBox="1"/>
          <p:nvPr userDrawn="1"/>
        </p:nvSpPr>
        <p:spPr>
          <a:xfrm>
            <a:off x="9396580" y="6411756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44B4259-DA76-425F-BF8D-499E963C87D7}" type="slidenum">
              <a:rPr lang="zh-TW" altLang="zh-TW" sz="1100" smtClean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97D6E3-2B1F-23F1-5ADF-167475861324}"/>
              </a:ext>
            </a:extLst>
          </p:cNvPr>
          <p:cNvSpPr txBox="1"/>
          <p:nvPr userDrawn="1"/>
        </p:nvSpPr>
        <p:spPr>
          <a:xfrm>
            <a:off x="496420" y="6408111"/>
            <a:ext cx="2298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7/30/2025</a:t>
            </a:r>
            <a:endParaRPr lang="zh-TW" altLang="zh-TW" sz="11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77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04487-2532-0EA8-FA45-6CB061F1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62803D-3B52-A208-2453-E0BA8F84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37F840-26FA-4851-C02A-4BA580EF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CF247-762F-379F-70C4-50D1D480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845B6-779E-A01D-B06C-FB2F6B77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F2C2E-8FC7-85A8-1D10-960EF42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6B5EE1-1FDB-FF3E-C097-25DEFE6D7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7484FB-8D6C-9F9B-36EF-1E70BB81A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B43D9-0BF1-CF87-6D13-23EB794A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F3C2E3-A056-2CC7-92BF-A5CF998E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C76A3-FEE9-632D-A679-15ADC689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15478-6D1D-A1CE-8F4C-23AD0EB9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11F46C-9276-FC7A-8548-F25512A7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A747B2-E020-8C83-0A61-22CF62E0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FA9794-91D7-6324-A429-6DD3E58A3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89FD8DA-74C0-8D20-646F-E210E3B97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1C1969-CD1B-CDFB-5515-F0E621B5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5564A5D-5FD0-0028-F864-01884BAA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5E1DDA-4FC5-CDBB-2C13-4E880476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2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0C323-1D4B-218F-9F25-1C81E8F6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71853F-30B0-CF82-0CB8-90B2455D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60CC77-244A-6DB9-4565-6948A2B7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2025/07/30 </a:t>
            </a:r>
            <a:r>
              <a:rPr lang="en-US" altLang="zh-TW" dirty="0" err="1"/>
              <a:t>IPhOC</a:t>
            </a:r>
            <a:r>
              <a:rPr lang="en-US" altLang="zh-TW" dirty="0"/>
              <a:t> </a:t>
            </a:r>
            <a:r>
              <a:rPr lang="zh-TW" altLang="en-US" dirty="0"/>
              <a:t>何承祐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B444A2-7E2F-99E6-A031-CDFB5FEA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FBFF1B2-07B2-9E82-B4AE-D6EE6809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408EA37-9FB7-9FD4-3193-2381FDC9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2025/07/30 </a:t>
            </a:r>
            <a:r>
              <a:rPr lang="en-US" altLang="zh-TW" dirty="0" err="1"/>
              <a:t>IPhOC</a:t>
            </a:r>
            <a:r>
              <a:rPr lang="en-US" altLang="zh-TW" dirty="0"/>
              <a:t> </a:t>
            </a:r>
            <a:r>
              <a:rPr lang="zh-TW" altLang="en-US" dirty="0"/>
              <a:t>何承祐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5F0E10-F3DA-99CD-859A-2AC4F72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7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BADEC-FAFC-95CA-1BEF-D7C9845C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133A6-6A9F-F707-F0D9-683A89E16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FB0539-7E32-E434-7509-82E0251A4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32D105-72AF-752B-0993-8CEF41EC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208BAD-6460-71FA-7368-E526250E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3CA09F-A425-C8AE-845E-60B3C121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6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1F858-C9C4-EA4B-24DE-319FBB32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428C494-0641-4DE2-0244-C13D3F629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BA3159-8573-9920-42D9-880DB1100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775877-A6C2-2FB9-661E-26A6643B3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FFB2-7BD9-451C-B2D7-24868D19F17F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38018-E2BD-5F1F-54BC-22C49516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478960-3417-98DD-84E8-79A7142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0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DA9BF87-CA6D-E37F-8565-444B344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FEFDB8-F6F5-EF0A-3CDC-02DECE0B8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899CD0-F991-A808-138D-2E8184AF7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FA7B01-C5F1-7D19-6B1D-1D50EC570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/>
              <a:t>2025/07/30 </a:t>
            </a:r>
            <a:r>
              <a:rPr lang="en-US" altLang="zh-TW" dirty="0" err="1"/>
              <a:t>IPhOC</a:t>
            </a:r>
            <a:r>
              <a:rPr lang="en-US" altLang="zh-TW" dirty="0"/>
              <a:t> </a:t>
            </a:r>
            <a:r>
              <a:rPr lang="zh-TW" altLang="zh-TW" dirty="0"/>
              <a:t>何承祐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900F21-C694-12AD-D7BE-72A7C1B78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5414-E862-4BC8-BB10-EA12B77AD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.png"/><Relationship Id="rId7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1.png"/><Relationship Id="rId7" Type="http://schemas.openxmlformats.org/officeDocument/2006/relationships/image" Target="../media/image42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1.png"/><Relationship Id="rId7" Type="http://schemas.openxmlformats.org/officeDocument/2006/relationships/image" Target="../media/image77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google.com/url?sa=i&amp;url=https%3A%2F%2Fx.com%2Fmcnees%2Fstatus%2F1019628375852412931&amp;psig=AOvVaw0YoBBP6wt0lsLj3WSXIeEa&amp;ust=1751118382905000&amp;source=images&amp;cd=vfe&amp;opi=89978449&amp;ved=0CBQQjRxqFwoTCPiZsrvekY4DFQAAAAAdAAAAABA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uis_Bachelier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ownian_motio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yh1368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hengyou1368@gmail.com" TargetMode="Externa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34E87-B914-9F3A-2889-AABB4861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B9BEE45-B938-9160-37C1-763C6ECA4AA7}"/>
              </a:ext>
            </a:extLst>
          </p:cNvPr>
          <p:cNvSpPr txBox="1"/>
          <p:nvPr/>
        </p:nvSpPr>
        <p:spPr>
          <a:xfrm>
            <a:off x="1689357" y="2435567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從</a:t>
            </a:r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布朗運動</a:t>
            </a:r>
            <a:r>
              <a:rPr lang="zh-TW" altLang="en-US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華爾街</a:t>
            </a:r>
            <a:r>
              <a:rPr lang="zh-TW" altLang="en-US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隨機之旅</a:t>
            </a:r>
            <a:endParaRPr 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B9DDE0-420D-FDEC-9539-F19A77069E3F}"/>
              </a:ext>
            </a:extLst>
          </p:cNvPr>
          <p:cNvSpPr txBox="1"/>
          <p:nvPr/>
        </p:nvSpPr>
        <p:spPr>
          <a:xfrm>
            <a:off x="4613235" y="359143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蘊含規律的隨機漫步</a:t>
            </a: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965028-B66E-AFA3-E0D7-6D546DEB8B28}"/>
              </a:ext>
            </a:extLst>
          </p:cNvPr>
          <p:cNvSpPr txBox="1"/>
          <p:nvPr/>
        </p:nvSpPr>
        <p:spPr>
          <a:xfrm>
            <a:off x="4790370" y="5912385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IPhOC</a:t>
            </a:r>
            <a:r>
              <a:rPr lang="en-US" altLang="zh-TW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2025 </a:t>
            </a:r>
            <a:r>
              <a:rPr lang="en-US" altLang="zh-TW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 Physics</a:t>
            </a: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67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FD04-1C68-41EE-E2B1-67BCFFF0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000F9-8B00-9FD3-B1CE-FFD00E8D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4EC68-0EE6-59B6-D5F8-C9936840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50" y="523876"/>
            <a:ext cx="3600450" cy="784225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sz="1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步，每次移動一單位距離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 </a:t>
            </a:r>
            <a:r>
              <a:rPr lang="en-US" altLang="zh-TW" sz="16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次，紀錄最終位置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98590B-2F42-AB6D-12D2-FABAAF8A41CE}"/>
              </a:ext>
            </a:extLst>
          </p:cNvPr>
          <p:cNvSpPr txBox="1">
            <a:spLocks/>
          </p:cNvSpPr>
          <p:nvPr/>
        </p:nvSpPr>
        <p:spPr>
          <a:xfrm>
            <a:off x="3467100" y="1466848"/>
            <a:ext cx="5257800" cy="5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t=150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步，重複 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N=4000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0D1983-DBAE-9984-67C0-9DB28500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129306"/>
            <a:ext cx="945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F0BAE-EB2C-68B3-D306-FD0AC24A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1E39853-E1C1-F5EF-12D1-6417C822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20" y="1562109"/>
            <a:ext cx="6277558" cy="468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9A2BC1-9A3E-1572-0C4E-4F68C2B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最終位置的分散程度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F9F8AE-160A-4279-6B01-79171F6F8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走 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步，每次移動一單位距離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重複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𝑵</m:t>
                    </m:r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𝟏𝟎</m:t>
                        </m:r>
                      </m:e>
                      <m:sup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次，紀錄最終位置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8FA198-743C-7188-4282-FEB47A7FA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  <a:blipFill>
                <a:blip r:embed="rId3"/>
                <a:stretch>
                  <a:fillRect l="-677" t="-62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35571091-16C1-116E-20AF-404927CCB4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4782" y="2301932"/>
                <a:ext cx="3859514" cy="1101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endParaRPr lang="en-US" altLang="zh-TW" dirty="0">
                  <a:solidFill>
                    <a:srgbClr val="0070C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35571091-16C1-116E-20AF-404927CCB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82" y="2301932"/>
                <a:ext cx="3859514" cy="1101721"/>
              </a:xfrm>
              <a:prstGeom prst="rect">
                <a:avLst/>
              </a:prstGeom>
              <a:blipFill>
                <a:blip r:embed="rId4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EED59E23-B718-350D-1B3E-D8198EEFD0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036" y="2233607"/>
                <a:ext cx="3859514" cy="1101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B188C71D-6232-01F8-9F8F-4C8167AB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36" y="2233607"/>
                <a:ext cx="3859514" cy="11017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93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85ABB-A7F1-4351-2C94-40802CFF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A2DED3F-5D28-1F43-ED7F-CB2A33A1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31" y="1654124"/>
            <a:ext cx="6277558" cy="468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3856C7-9D0E-EB46-4E8F-D9A23E17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最終位置的分散程度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8FA198-743C-7188-4282-FEB47A7FA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走 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步，每次移動一單位距離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重複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𝑵</m:t>
                    </m:r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𝟏𝟎</m:t>
                        </m:r>
                      </m:e>
                      <m:sup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次，紀錄最終位置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8FA198-743C-7188-4282-FEB47A7FA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  <a:blipFill>
                <a:blip r:embed="rId3"/>
                <a:stretch>
                  <a:fillRect l="-677" t="-62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FC79125F-7789-9713-7E12-EA91AC4BB3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1793" y="2393947"/>
                <a:ext cx="3859514" cy="1101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𝜎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=22.35</m:t>
                      </m:r>
                    </m:oMath>
                  </m:oMathPara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FC79125F-7789-9713-7E12-EA91AC4BB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793" y="2393947"/>
                <a:ext cx="3859514" cy="1101721"/>
              </a:xfrm>
              <a:prstGeom prst="rect">
                <a:avLst/>
              </a:prstGeom>
              <a:blipFill>
                <a:blip r:embed="rId4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B188C71D-6232-01F8-9F8F-4C8167ABDB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036" y="2233607"/>
                <a:ext cx="3859514" cy="1101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 </m:t>
                      </m:r>
                    </m:oMath>
                  </m:oMathPara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B188C71D-6232-01F8-9F8F-4C8167AB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36" y="2233607"/>
                <a:ext cx="3859514" cy="11017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1030FEC4-6E3F-17EF-1F7D-15862B6228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526" y="2037715"/>
                <a:ext cx="4238365" cy="2782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3200" dirty="0"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最終位置：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sz="3200" b="0" i="1" dirty="0">
                  <a:latin typeface="Cambria Math" panose="02040503050406030204" pitchFamily="18" charset="0"/>
                  <a:ea typeface="Microsoft JhengHei" panose="020B0604030504040204" pitchFamily="34" charset="-12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𝜎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  <a:ea typeface="Microsoft JhengHei" panose="020B0604030504040204" pitchFamily="34" charset="-12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  <a:ea typeface="Microsoft JhengHei" panose="020B0604030504040204" pitchFamily="34" charset="-12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3200" i="1">
                                                  <a:latin typeface="Cambria Math" panose="02040503050406030204" pitchFamily="18" charset="0"/>
                                                  <a:ea typeface="Microsoft JhengHei" panose="020B0604030504040204" pitchFamily="34" charset="-12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3200" i="1">
                                                  <a:latin typeface="Cambria Math" panose="02040503050406030204" pitchFamily="18" charset="0"/>
                                                  <a:ea typeface="Microsoft JhengHei" panose="020B0604030504040204" pitchFamily="34" charset="-12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3200" i="1">
                                                  <a:latin typeface="Cambria Math" panose="02040503050406030204" pitchFamily="18" charset="0"/>
                                                  <a:ea typeface="Microsoft JhengHei" panose="020B0604030504040204" pitchFamily="34" charset="-12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  <a:ea typeface="Microsoft JhengHei" panose="020B0604030504040204" pitchFamily="34" charset="-12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altLang="zh-TW" sz="3200" i="1">
                                                  <a:latin typeface="Cambria Math" panose="02040503050406030204" pitchFamily="18" charset="0"/>
                                                  <a:ea typeface="Microsoft JhengHei" panose="020B0604030504040204" pitchFamily="34" charset="-12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3200" i="1">
                                                      <a:latin typeface="Cambria Math" panose="02040503050406030204" pitchFamily="18" charset="0"/>
                                                      <a:ea typeface="Microsoft JhengHei" panose="020B0604030504040204" pitchFamily="34" charset="-12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3200" i="1">
                                                      <a:latin typeface="Cambria Math" panose="02040503050406030204" pitchFamily="18" charset="0"/>
                                                      <a:ea typeface="Microsoft JhengHei" panose="020B0604030504040204" pitchFamily="34" charset="-12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3200" i="1">
                                                      <a:latin typeface="Cambria Math" panose="02040503050406030204" pitchFamily="18" charset="0"/>
                                                      <a:ea typeface="Microsoft JhengHei" panose="020B0604030504040204" pitchFamily="34" charset="-12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  <a:ea typeface="Microsoft JhengHei" panose="020B06040305040402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e>
                      </m:rad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  <a:ea typeface="Microsoft JhengHei" panose="020B06040305040402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1030FEC4-6E3F-17EF-1F7D-15862B62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26" y="2037715"/>
                <a:ext cx="4238365" cy="2782569"/>
              </a:xfrm>
              <a:prstGeom prst="rect">
                <a:avLst/>
              </a:prstGeom>
              <a:blipFill>
                <a:blip r:embed="rId6"/>
                <a:stretch>
                  <a:fillRect l="-3592" t="-28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712E665-4673-6F5B-82F2-C034953DF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5900" y="1131886"/>
                <a:ext cx="1358901" cy="522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𝒙</m:t>
                      </m:r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=−</m:t>
                      </m:r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𝝈</m:t>
                      </m:r>
                    </m:oMath>
                  </m:oMathPara>
                </a14:m>
                <a:endParaRPr lang="en-US" altLang="zh-TW" b="1" dirty="0">
                  <a:solidFill>
                    <a:srgbClr val="0101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712E665-4673-6F5B-82F2-C034953DF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00" y="1131886"/>
                <a:ext cx="1358901" cy="5222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043E6692-70B6-F03E-5AE3-22B9072F5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000" y="1131886"/>
                <a:ext cx="1358901" cy="522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𝒙</m:t>
                      </m:r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=+</m:t>
                      </m:r>
                      <m:r>
                        <a:rPr lang="en-US" altLang="zh-TW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𝝈</m:t>
                      </m:r>
                    </m:oMath>
                  </m:oMathPara>
                </a14:m>
                <a:endParaRPr lang="en-US" altLang="zh-TW" b="1" dirty="0">
                  <a:solidFill>
                    <a:srgbClr val="0101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043E6692-70B6-F03E-5AE3-22B9072F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0" y="1131886"/>
                <a:ext cx="1358901" cy="522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18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CA61-37F6-60CC-E0D6-F699CF6F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1D2BE170-219C-7E13-FAE6-C0BD39CD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886" y="2040359"/>
            <a:ext cx="4099395" cy="30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F3EC6C0-5790-767C-6982-00B25029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2040359"/>
            <a:ext cx="4065052" cy="306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4EFF4C-AD5A-D786-44D1-03839354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最終位置的分散程度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7B17FD-A904-D4A0-9A53-DC53B5E2E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走 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步，每次移動一單位距離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重複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𝑵</m:t>
                    </m:r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𝟏𝟎</m:t>
                        </m:r>
                      </m:e>
                      <m:sup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次，紀錄最終位置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7B17FD-A904-D4A0-9A53-DC53B5E2E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  <a:blipFill>
                <a:blip r:embed="rId4"/>
                <a:stretch>
                  <a:fillRect l="-677" t="-62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B0802E47-B4FE-8DEB-24F5-E38B20EFA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1" y="2040359"/>
            <a:ext cx="4093179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36F7C146-1811-F8BE-0AD7-3A2CA01ED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736" y="1466850"/>
                <a:ext cx="3859514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=22.35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36F7C146-1811-F8BE-0AD7-3A2CA01ED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36" y="1466850"/>
                <a:ext cx="3859514" cy="573509"/>
              </a:xfrm>
              <a:prstGeom prst="rect">
                <a:avLst/>
              </a:prstGeom>
              <a:blipFill>
                <a:blip r:embed="rId6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B7EBB917-6E32-E6C0-51F8-BE8FB3AE6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0978" y="1466850"/>
                <a:ext cx="3859514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=2500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=49.91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B7EBB917-6E32-E6C0-51F8-BE8FB3AE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978" y="1466850"/>
                <a:ext cx="3859514" cy="573509"/>
              </a:xfrm>
              <a:prstGeom prst="rect">
                <a:avLst/>
              </a:prstGeom>
              <a:blipFill>
                <a:blip r:embed="rId7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9A798314-ABA3-A7D4-FB2F-CDFE70A80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514" y="1466848"/>
                <a:ext cx="4999722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=99.95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9A798314-ABA3-A7D4-FB2F-CDFE70A8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14" y="1466848"/>
                <a:ext cx="4999722" cy="573509"/>
              </a:xfrm>
              <a:prstGeom prst="rect">
                <a:avLst/>
              </a:prstGeom>
              <a:blipFill>
                <a:blip r:embed="rId8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56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BAB8E-4FF5-7D15-77AB-2539F5DC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4A8D98DE-9E20-7DF2-DB47-226A79DA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886" y="4526850"/>
            <a:ext cx="4099395" cy="5735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EAEF59-DF7A-3B3B-578F-853FFA4A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8" y="3428999"/>
            <a:ext cx="2182981" cy="16464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F7A29C-1ED9-5C5E-90B4-A5E11013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最終位置的分散程度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BA2A1E-7F15-4928-FD36-7DCEC14E32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走 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步，每次移動一單位距離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重複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𝑵</m:t>
                    </m:r>
                    <m:r>
                      <a:rPr lang="en-US" altLang="zh-TW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𝟏𝟎</m:t>
                        </m:r>
                      </m:e>
                      <m:sup>
                        <m:r>
                          <a:rPr lang="en-US" altLang="zh-TW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次，紀錄最終位置</a:t>
                </a:r>
                <a:endPara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7B17FD-A904-D4A0-9A53-DC53B5E2E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1550" y="523876"/>
                <a:ext cx="3600450" cy="784225"/>
              </a:xfrm>
              <a:blipFill>
                <a:blip r:embed="rId4"/>
                <a:stretch>
                  <a:fillRect l="-677" t="-62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66E163FC-1407-7126-4DBD-7A4144AE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115" y="2040357"/>
            <a:ext cx="805595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5DC192E6-40F3-666F-2499-54052F572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736" y="1466850"/>
                <a:ext cx="3859514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=22.35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內容版面配置區 2">
                <a:extLst>
                  <a:ext uri="{FF2B5EF4-FFF2-40B4-BE49-F238E27FC236}">
                    <a16:creationId xmlns:a16="http://schemas.microsoft.com/office/drawing/2014/main" id="{36F7C146-1811-F8BE-0AD7-3A2CA01ED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36" y="1466850"/>
                <a:ext cx="3859514" cy="573509"/>
              </a:xfrm>
              <a:prstGeom prst="rect">
                <a:avLst/>
              </a:prstGeom>
              <a:blipFill>
                <a:blip r:embed="rId6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FC52C050-48C0-F0C2-3101-E2599F357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0978" y="1466850"/>
                <a:ext cx="3859514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=2500</m:t>
                    </m:r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=49.91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B7EBB917-6E32-E6C0-51F8-BE8FB3AE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978" y="1466850"/>
                <a:ext cx="3859514" cy="573509"/>
              </a:xfrm>
              <a:prstGeom prst="rect">
                <a:avLst/>
              </a:prstGeom>
              <a:blipFill>
                <a:blip r:embed="rId7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B25D28FA-FAC7-4787-2FCD-538F9ADD73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514" y="1466848"/>
                <a:ext cx="4999722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TW" b="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步</a:t>
                </a:r>
                <a:r>
                  <a:rPr lang="en-US" altLang="zh-TW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=99.95</m:t>
                    </m:r>
                  </m:oMath>
                </a14:m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9A798314-ABA3-A7D4-FB2F-CDFE70A8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14" y="1466848"/>
                <a:ext cx="4999722" cy="573509"/>
              </a:xfrm>
              <a:prstGeom prst="rect">
                <a:avLst/>
              </a:prstGeom>
              <a:blipFill>
                <a:blip r:embed="rId8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D07009AD-C901-19EF-51DF-2E1B604D9576}"/>
              </a:ext>
            </a:extLst>
          </p:cNvPr>
          <p:cNvSpPr/>
          <p:nvPr/>
        </p:nvSpPr>
        <p:spPr>
          <a:xfrm>
            <a:off x="546100" y="5365750"/>
            <a:ext cx="11334750" cy="2308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6C4329E4-C498-2544-6991-A33A95C18D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82080" y="5575218"/>
                <a:ext cx="5641592" cy="5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𝝈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, 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𝒕</m:t>
                    </m:r>
                  </m:oMath>
                </a14:m>
                <a:r>
                  <a:rPr lang="en-US" altLang="zh-TW" sz="3200" b="1" dirty="0">
                    <a:solidFill>
                      <a:schemeClr val="accent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3200" b="1" dirty="0">
                    <a:solidFill>
                      <a:schemeClr val="accent1"/>
                    </a:solidFill>
                    <a:ea typeface="Microsoft JhengHei" panose="020B0604030504040204" pitchFamily="34" charset="-120"/>
                  </a:rPr>
                  <a:t>正相關</a:t>
                </a:r>
                <a:r>
                  <a:rPr lang="en-US" altLang="zh-TW" sz="3200" b="1" dirty="0">
                    <a:solidFill>
                      <a:schemeClr val="accent1"/>
                    </a:solidFill>
                    <a:ea typeface="Microsoft JhengHei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𝝈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∝</m:t>
                    </m:r>
                    <m:sSup>
                      <m:sSupPr>
                        <m:ctrlPr>
                          <a:rPr lang="en-US" altLang="zh-TW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𝒕</m:t>
                        </m:r>
                      </m:e>
                      <m:sup>
                        <m:r>
                          <a:rPr lang="en-US" altLang="zh-TW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𝜶</m:t>
                        </m:r>
                      </m:sup>
                    </m:sSup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, 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𝜶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&gt;</m:t>
                    </m:r>
                    <m:r>
                      <a:rPr lang="en-US" altLang="zh-TW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𝟎</m:t>
                    </m:r>
                  </m:oMath>
                </a14:m>
                <a:endParaRPr lang="en-US" altLang="zh-TW" sz="32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65C53EAE-8664-0B6C-D5F7-3103EDAAD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80" y="5575218"/>
                <a:ext cx="5641592" cy="573509"/>
              </a:xfrm>
              <a:prstGeom prst="rect">
                <a:avLst/>
              </a:prstGeom>
              <a:blipFill>
                <a:blip r:embed="rId9"/>
                <a:stretch>
                  <a:fillRect t="-14894" b="-361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1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6C94-FA1F-D347-E9C3-4BC30B08F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D533E42-54BB-8D28-3AEC-C10E88BE27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D533E42-54BB-8D28-3AEC-C10E88BE2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781969D-DE17-5080-A31A-86B31730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26565"/>
                <a:ext cx="8712200" cy="692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3200" dirty="0"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假設 </a:t>
                </a: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𝜎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𝑡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𝑘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𝛼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⟹</m:t>
                    </m:r>
                    <m:func>
                      <m:funcPr>
                        <m:ctrlPr>
                          <a:rPr lang="en-US" altLang="zh-TW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log</m:t>
                        </m:r>
                      </m:fName>
                      <m:e>
                        <m:r>
                          <a:rPr lang="en-US" altLang="zh-TW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Microsoft JhengHei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Microsoft JhengHei" panose="020B0604030504040204" pitchFamily="34" charset="-12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𝛼</m:t>
                    </m:r>
                    <m:func>
                      <m:funcPr>
                        <m:ctrlPr>
                          <a:rPr lang="en-US" altLang="zh-TW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log</m:t>
                        </m:r>
                      </m:fName>
                      <m:e>
                        <m:r>
                          <a:rPr lang="en-US" altLang="zh-TW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𝑡</m:t>
                        </m:r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+</m:t>
                    </m:r>
                    <m:func>
                      <m:func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log</m:t>
                        </m:r>
                      </m:fName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𝑘</m:t>
                        </m:r>
                      </m:e>
                    </m:func>
                  </m:oMath>
                </a14:m>
                <a:endPara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781969D-DE17-5080-A31A-86B31730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6565"/>
                <a:ext cx="8712200" cy="692785"/>
              </a:xfrm>
              <a:prstGeom prst="rect">
                <a:avLst/>
              </a:prstGeom>
              <a:blipFill>
                <a:blip r:embed="rId3"/>
                <a:stretch>
                  <a:fillRect l="-1819" t="-11404" b="-122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67B3D4E-F23E-6BA5-3C15-F47C4564E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36532"/>
                <a:ext cx="8712200" cy="13849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3200" dirty="0"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做</a:t>
                </a:r>
                <a14:m>
                  <m:oMath xmlns:m="http://schemas.openxmlformats.org/officeDocument/2006/math">
                    <m:r>
                      <a:rPr lang="zh-TW" altLang="en-US" sz="3200" b="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 </m:t>
                    </m:r>
                    <m:func>
                      <m:funcPr>
                        <m:ctrlPr>
                          <a:rPr lang="en-US" altLang="zh-TW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log</m:t>
                        </m:r>
                      </m:fName>
                      <m:e>
                        <m:r>
                          <a:rPr lang="en-US" altLang="zh-TW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Microsoft JhengHei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Microsoft JhengHei" panose="020B0604030504040204" pitchFamily="34" charset="-12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zh-TW" altLang="en-US" sz="3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3200" b="0" dirty="0"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對</a:t>
                </a:r>
                <a:r>
                  <a:rPr lang="zh-TW" altLang="en-US" sz="3200" b="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log</m:t>
                        </m:r>
                      </m:fName>
                      <m:e>
                        <m:r>
                          <a:rPr lang="en-US" altLang="zh-TW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crosoft JhengHei" panose="020B0604030504040204" pitchFamily="34" charset="-120"/>
                          </a:rPr>
                          <m:t>𝑡</m:t>
                        </m:r>
                      </m:e>
                    </m:func>
                  </m:oMath>
                </a14:m>
                <a:r>
                  <a:rPr lang="zh-TW" altLang="en-US" sz="3200" b="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32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的散狀圖，</a:t>
                </a:r>
                <a:endParaRPr lang="en-US" altLang="zh-TW" sz="3200" b="0" dirty="0">
                  <a:solidFill>
                    <a:schemeClr val="tx1"/>
                  </a:solidFill>
                  <a:latin typeface="Cambria Math" panose="02040503050406030204" pitchFamily="18" charset="0"/>
                  <a:ea typeface="Microsoft JhengHei" panose="020B0604030504040204" pitchFamily="34" charset="-12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32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可得斜率為 </a:t>
                </a: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𝛼</m:t>
                    </m:r>
                  </m:oMath>
                </a14:m>
                <a:r>
                  <a:rPr lang="en-US" altLang="zh-TW" sz="32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32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Microsoft JhengHei" panose="020B0604030504040204" pitchFamily="34" charset="-120"/>
                  </a:rPr>
                  <a:t>的斜直線</a:t>
                </a:r>
                <a:endParaRPr lang="en-US" altLang="zh-TW" sz="3200" b="0" dirty="0">
                  <a:solidFill>
                    <a:schemeClr val="tx1"/>
                  </a:solidFill>
                  <a:latin typeface="Cambria Math" panose="02040503050406030204" pitchFamily="18" charset="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67B3D4E-F23E-6BA5-3C15-F47C4564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6532"/>
                <a:ext cx="8712200" cy="1384935"/>
              </a:xfrm>
              <a:prstGeom prst="rect">
                <a:avLst/>
              </a:prstGeom>
              <a:blipFill>
                <a:blip r:embed="rId4"/>
                <a:stretch>
                  <a:fillRect l="-1819" t="-5727" b="-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58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6C0D-C987-CE97-FBB6-7B07933D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EB2DCF73-E112-16A1-0591-8738A1CCD2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18A0A3B-97D2-AAC6-9697-5840E640A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069FAC4-6771-4BAE-FCB5-BCE236D3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396" y="1386216"/>
            <a:ext cx="6925868" cy="48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0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B0DDB-9A10-CF14-F411-9C26B733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18A0A3B-97D2-AAC6-9697-5840E640A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18A0A3B-97D2-AAC6-9697-5840E640A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77E78442-CA2C-E451-511D-20FB8C5C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1964662"/>
            <a:ext cx="5613400" cy="3979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C6EDE11-EE07-9BF7-92AC-63B6F391FABE}"/>
                  </a:ext>
                </a:extLst>
              </p:cNvPr>
              <p:cNvSpPr txBox="1"/>
              <p:nvPr/>
            </p:nvSpPr>
            <p:spPr>
              <a:xfrm>
                <a:off x="5803900" y="63614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𝜶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+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𝑘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C6EDE11-EE07-9BF7-92AC-63B6F391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00" y="636142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489411-6825-8D0E-5E92-32838C7D6751}"/>
                  </a:ext>
                </a:extLst>
              </p:cNvPr>
              <p:cNvSpPr txBox="1"/>
              <p:nvPr/>
            </p:nvSpPr>
            <p:spPr>
              <a:xfrm>
                <a:off x="5651500" y="1300402"/>
                <a:ext cx="6489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(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.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𝟒𝟗𝟗𝟔𝟗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±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.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𝟎𝟎𝟎𝟑𝟎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+0.00088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489411-6825-8D0E-5E92-32838C7D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1300402"/>
                <a:ext cx="6489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833427EA-C076-0EC8-7070-6D38B8C52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75" y="1984620"/>
            <a:ext cx="562627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61C4-5073-BFFA-6651-E2330C1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408AA27-E2E9-0D98-9C5A-A3E3A39500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18A0A3B-97D2-AAC6-9697-5840E640A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6CAA7F3-276D-7859-9266-07A6016C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51" y="1861145"/>
            <a:ext cx="5613400" cy="3979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C1D26CD-86B4-2FD1-A2FD-7766B75471B0}"/>
                  </a:ext>
                </a:extLst>
              </p:cNvPr>
              <p:cNvSpPr txBox="1"/>
              <p:nvPr/>
            </p:nvSpPr>
            <p:spPr>
              <a:xfrm>
                <a:off x="5803900" y="63614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Microsoft JhengHei" panose="020B0604030504040204" pitchFamily="34" charset="-12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𝜶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+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𝑘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C6EDE11-EE07-9BF7-92AC-63B6F391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00" y="636142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4FF3FE1-3269-20D4-0FB2-E841D7FEE992}"/>
                  </a:ext>
                </a:extLst>
              </p:cNvPr>
              <p:cNvSpPr txBox="1"/>
              <p:nvPr/>
            </p:nvSpPr>
            <p:spPr>
              <a:xfrm>
                <a:off x="-145451" y="3054440"/>
                <a:ext cx="6489700" cy="97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𝜶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=</m:t>
                      </m:r>
                      <m:d>
                        <m:d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𝟎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.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𝟒𝟗𝟗𝟔𝟗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±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𝟎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.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𝟎𝟎𝟎𝟑𝟎</m:t>
                          </m:r>
                        </m:e>
                      </m:d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≈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.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𝟓</m:t>
                      </m:r>
                    </m:oMath>
                  </m:oMathPara>
                </a14:m>
                <a:endParaRPr lang="en-US" altLang="zh-TW" sz="2800" b="1" dirty="0">
                  <a:ea typeface="Microsoft JhengHei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TW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altLang="zh-TW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rad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4FF3FE1-3269-20D4-0FB2-E841D7FEE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451" y="3054440"/>
                <a:ext cx="6489700" cy="979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02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9857-69E5-14DF-EF59-D1EAECDE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51E4012-8A37-12B7-5FF0-4FF37874FB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51E4012-8A37-12B7-5FF0-4FF37874F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54A2783-D657-6379-DB14-CB4ECC49B8C8}"/>
              </a:ext>
            </a:extLst>
          </p:cNvPr>
          <p:cNvCxnSpPr/>
          <p:nvPr/>
        </p:nvCxnSpPr>
        <p:spPr>
          <a:xfrm>
            <a:off x="1437736" y="3646098"/>
            <a:ext cx="95120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663CDB7C-C1A8-DB94-BCD3-0F8D0D75E980}"/>
              </a:ext>
            </a:extLst>
          </p:cNvPr>
          <p:cNvSpPr/>
          <p:nvPr/>
        </p:nvSpPr>
        <p:spPr>
          <a:xfrm>
            <a:off x="6012611" y="3562709"/>
            <a:ext cx="166777" cy="1667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C6C32FF-9C34-D074-B15F-5E30FE3E6687}"/>
              </a:ext>
            </a:extLst>
          </p:cNvPr>
          <p:cNvSpPr/>
          <p:nvPr/>
        </p:nvSpPr>
        <p:spPr>
          <a:xfrm>
            <a:off x="8397814" y="3562709"/>
            <a:ext cx="166777" cy="1667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F486C18-0661-C9ED-DDA2-316E616812B3}"/>
              </a:ext>
            </a:extLst>
          </p:cNvPr>
          <p:cNvSpPr/>
          <p:nvPr/>
        </p:nvSpPr>
        <p:spPr>
          <a:xfrm>
            <a:off x="3710796" y="3562708"/>
            <a:ext cx="166777" cy="1667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8C16843-35C1-00B5-2AB4-9035187E5987}"/>
                  </a:ext>
                </a:extLst>
              </p:cNvPr>
              <p:cNvSpPr txBox="1"/>
              <p:nvPr/>
            </p:nvSpPr>
            <p:spPr>
              <a:xfrm>
                <a:off x="5431766" y="631381"/>
                <a:ext cx="57490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  1≤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8C16843-35C1-00B5-2AB4-9035187E5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766" y="631381"/>
                <a:ext cx="574901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BDBA2A7-9A4F-4A7B-0502-39E2DB342BCD}"/>
                  </a:ext>
                </a:extLst>
              </p:cNvPr>
              <p:cNvSpPr txBox="1"/>
              <p:nvPr/>
            </p:nvSpPr>
            <p:spPr>
              <a:xfrm>
                <a:off x="6360542" y="1334574"/>
                <a:ext cx="1873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zh-TW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BDBA2A7-9A4F-4A7B-0502-39E2DB342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42" y="1334574"/>
                <a:ext cx="187371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6773FC9-411E-EF22-0D25-6CDE3B866FBF}"/>
                  </a:ext>
                </a:extLst>
              </p:cNvPr>
              <p:cNvSpPr txBox="1"/>
              <p:nvPr/>
            </p:nvSpPr>
            <p:spPr>
              <a:xfrm>
                <a:off x="3981090" y="5295009"/>
                <a:ext cx="1873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TW" altLang="en-US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6773FC9-411E-EF22-0D25-6CDE3B866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90" y="5295009"/>
                <a:ext cx="187371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弧形下彎 12">
            <a:extLst>
              <a:ext uri="{FF2B5EF4-FFF2-40B4-BE49-F238E27FC236}">
                <a16:creationId xmlns:a16="http://schemas.microsoft.com/office/drawing/2014/main" id="{FB5DB3F4-3FB2-7808-3014-7EDA73C70499}"/>
              </a:ext>
            </a:extLst>
          </p:cNvPr>
          <p:cNvSpPr/>
          <p:nvPr/>
        </p:nvSpPr>
        <p:spPr>
          <a:xfrm>
            <a:off x="6221429" y="2179604"/>
            <a:ext cx="2313316" cy="70161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弧形下彎 13">
            <a:extLst>
              <a:ext uri="{FF2B5EF4-FFF2-40B4-BE49-F238E27FC236}">
                <a16:creationId xmlns:a16="http://schemas.microsoft.com/office/drawing/2014/main" id="{054EC948-AAB3-37AE-7095-9DEBA26F5368}"/>
              </a:ext>
            </a:extLst>
          </p:cNvPr>
          <p:cNvSpPr/>
          <p:nvPr/>
        </p:nvSpPr>
        <p:spPr>
          <a:xfrm rot="10800000">
            <a:off x="3782683" y="4479991"/>
            <a:ext cx="2313316" cy="701614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FC0C36-90A2-C09C-044A-59F3BB74EB5A}"/>
                  </a:ext>
                </a:extLst>
              </p:cNvPr>
              <p:cNvSpPr txBox="1"/>
              <p:nvPr/>
            </p:nvSpPr>
            <p:spPr>
              <a:xfrm>
                <a:off x="6905967" y="4737299"/>
                <a:ext cx="1637500" cy="646331"/>
              </a:xfrm>
              <a:prstGeom prst="rect">
                <a:avLst/>
              </a:prstGeom>
              <a:solidFill>
                <a:srgbClr val="FFFFFF">
                  <a:alpha val="52157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FC0C36-90A2-C09C-044A-59F3BB74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67" y="4737299"/>
                <a:ext cx="16375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DE9EB55-4E25-B7B7-DE4C-AA931F307001}"/>
                  </a:ext>
                </a:extLst>
              </p:cNvPr>
              <p:cNvSpPr txBox="1"/>
              <p:nvPr/>
            </p:nvSpPr>
            <p:spPr>
              <a:xfrm>
                <a:off x="8784658" y="4211098"/>
                <a:ext cx="2515945" cy="1698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DE9EB55-4E25-B7B7-DE4C-AA931F307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658" y="4211098"/>
                <a:ext cx="2515945" cy="1698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1902B17-AC92-9A97-C428-E39F1A645817}"/>
                  </a:ext>
                </a:extLst>
              </p:cNvPr>
              <p:cNvSpPr txBox="1"/>
              <p:nvPr/>
            </p:nvSpPr>
            <p:spPr>
              <a:xfrm>
                <a:off x="5448982" y="3038764"/>
                <a:ext cx="716029" cy="646331"/>
              </a:xfrm>
              <a:prstGeom prst="rect">
                <a:avLst/>
              </a:prstGeom>
              <a:solidFill>
                <a:srgbClr val="FFFFFF">
                  <a:alpha val="52157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1902B17-AC92-9A97-C428-E39F1A645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82" y="3038764"/>
                <a:ext cx="71602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95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704F7-E6EE-0520-5FD3-732B1ABA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小遊戲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0F8BA2-240D-EF69-C9DE-5DC72B784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5"/>
            <a:ext cx="6511506" cy="114761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每個人會拿到一張牌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以桌為單位洗牌，念出顏色順序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5B8587-37BA-8BD2-6C78-53140511BBBE}"/>
              </a:ext>
            </a:extLst>
          </p:cNvPr>
          <p:cNvSpPr txBox="1"/>
          <p:nvPr/>
        </p:nvSpPr>
        <p:spPr>
          <a:xfrm>
            <a:off x="9154965" y="1690692"/>
            <a:ext cx="2531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黑色 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198EBD-003A-89FC-DEBD-7FB38D08B2C3}"/>
              </a:ext>
            </a:extLst>
          </p:cNvPr>
          <p:cNvSpPr txBox="1"/>
          <p:nvPr/>
        </p:nvSpPr>
        <p:spPr>
          <a:xfrm>
            <a:off x="6702613" y="1691255"/>
            <a:ext cx="227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紅色：</a:t>
            </a:r>
            <a:r>
              <a:rPr lang="en-US" altLang="zh-TW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</a:t>
            </a:r>
            <a:endParaRPr lang="en-US" altLang="zh-TW" sz="2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410+ Playing Card Queen Of Spades Stock Photos, Pictures &amp; Royalty-Free  Images - iStock">
            <a:extLst>
              <a:ext uri="{FF2B5EF4-FFF2-40B4-BE49-F238E27FC236}">
                <a16:creationId xmlns:a16="http://schemas.microsoft.com/office/drawing/2014/main" id="{C3A3EBBA-3223-CF0C-4802-8348E0A9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82" y="2281941"/>
            <a:ext cx="1887307" cy="290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,000+ Red Queen Stock Illustrations, Royalty-Free Vector Graphics &amp; Clip  Art - iStock | Alice in wonderland, Queen of hearts, Wonderland">
            <a:extLst>
              <a:ext uri="{FF2B5EF4-FFF2-40B4-BE49-F238E27FC236}">
                <a16:creationId xmlns:a16="http://schemas.microsoft.com/office/drawing/2014/main" id="{CAC44672-9DF5-3CE1-9283-25227D45B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08" y="2281941"/>
            <a:ext cx="2034703" cy="290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E9A452-1639-0DB1-C32C-A09097D2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54" y="3108171"/>
            <a:ext cx="4325522" cy="26993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899626B-D247-B692-E494-DBA2E94E12CB}"/>
              </a:ext>
            </a:extLst>
          </p:cNvPr>
          <p:cNvSpPr txBox="1"/>
          <p:nvPr/>
        </p:nvSpPr>
        <p:spPr>
          <a:xfrm>
            <a:off x="3813697" y="4073118"/>
            <a:ext cx="7850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8882BA-E4A8-E0A8-DEC5-4AC0597FB406}"/>
              </a:ext>
            </a:extLst>
          </p:cNvPr>
          <p:cNvSpPr txBox="1"/>
          <p:nvPr/>
        </p:nvSpPr>
        <p:spPr>
          <a:xfrm>
            <a:off x="2270080" y="4073118"/>
            <a:ext cx="773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</a:t>
            </a:r>
            <a:endParaRPr lang="en-US" altLang="zh-TW" sz="4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F823D6-672E-695E-9315-5E8C54B9625C}"/>
              </a:ext>
            </a:extLst>
          </p:cNvPr>
          <p:cNvSpPr txBox="1"/>
          <p:nvPr/>
        </p:nvSpPr>
        <p:spPr>
          <a:xfrm>
            <a:off x="5590792" y="6068055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900" dirty="0"/>
              <a:t>https://media.istockphoto.com/ </a:t>
            </a:r>
          </a:p>
        </p:txBody>
      </p:sp>
    </p:spTree>
    <p:extLst>
      <p:ext uri="{BB962C8B-B14F-4D97-AF65-F5344CB8AC3E}">
        <p14:creationId xmlns:p14="http://schemas.microsoft.com/office/powerpoint/2010/main" val="137383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7CF4-5F87-0EB5-013A-4F0005F6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4A12F03-CAE2-93DB-3D9C-0BAAC21678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4A12F03-CAE2-93DB-3D9C-0BAAC2167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6B5C913-4AB8-E0DF-1CF3-583EBDD6B2E4}"/>
              </a:ext>
            </a:extLst>
          </p:cNvPr>
          <p:cNvCxnSpPr/>
          <p:nvPr/>
        </p:nvCxnSpPr>
        <p:spPr>
          <a:xfrm>
            <a:off x="6423804" y="4628752"/>
            <a:ext cx="48077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6F513FD1-D44B-2CD2-6970-122B96E45B8C}"/>
              </a:ext>
            </a:extLst>
          </p:cNvPr>
          <p:cNvGrpSpPr/>
          <p:nvPr/>
        </p:nvGrpSpPr>
        <p:grpSpPr>
          <a:xfrm>
            <a:off x="6780515" y="4560918"/>
            <a:ext cx="3948385" cy="135667"/>
            <a:chOff x="1677986" y="5247962"/>
            <a:chExt cx="2453309" cy="84296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806D230A-8F05-8CE8-D860-7E0DBCFFBBD7}"/>
                </a:ext>
              </a:extLst>
            </p:cNvPr>
            <p:cNvSpPr/>
            <p:nvPr/>
          </p:nvSpPr>
          <p:spPr>
            <a:xfrm>
              <a:off x="2841418" y="5247962"/>
              <a:ext cx="84296" cy="842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265D578-F110-68AA-AA0A-EF84D69D7120}"/>
                </a:ext>
              </a:extLst>
            </p:cNvPr>
            <p:cNvSpPr/>
            <p:nvPr/>
          </p:nvSpPr>
          <p:spPr>
            <a:xfrm>
              <a:off x="4046999" y="5247962"/>
              <a:ext cx="84296" cy="842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0070C0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ED76463-578A-C60B-171D-4A75CE0CCB3B}"/>
                </a:ext>
              </a:extLst>
            </p:cNvPr>
            <p:cNvSpPr/>
            <p:nvPr/>
          </p:nvSpPr>
          <p:spPr>
            <a:xfrm>
              <a:off x="1677986" y="5247962"/>
              <a:ext cx="84296" cy="84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7AB39E7-5FD5-2348-6D2E-C4F01EA9FBFC}"/>
                  </a:ext>
                </a:extLst>
              </p:cNvPr>
              <p:cNvSpPr txBox="1"/>
              <p:nvPr/>
            </p:nvSpPr>
            <p:spPr>
              <a:xfrm>
                <a:off x="8968886" y="3988441"/>
                <a:ext cx="1497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zh-TW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7AB39E7-5FD5-2348-6D2E-C4F01EA9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886" y="3988441"/>
                <a:ext cx="14971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48ADA65-DE96-C755-ED18-F8416382393D}"/>
                  </a:ext>
                </a:extLst>
              </p:cNvPr>
              <p:cNvSpPr txBox="1"/>
              <p:nvPr/>
            </p:nvSpPr>
            <p:spPr>
              <a:xfrm>
                <a:off x="7075274" y="4715188"/>
                <a:ext cx="1497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TW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48ADA65-DE96-C755-ED18-F841638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74" y="4715188"/>
                <a:ext cx="1497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弧形下彎 12">
            <a:extLst>
              <a:ext uri="{FF2B5EF4-FFF2-40B4-BE49-F238E27FC236}">
                <a16:creationId xmlns:a16="http://schemas.microsoft.com/office/drawing/2014/main" id="{B12DC826-9CB4-7392-567E-CC8A0BB4D667}"/>
              </a:ext>
            </a:extLst>
          </p:cNvPr>
          <p:cNvSpPr/>
          <p:nvPr/>
        </p:nvSpPr>
        <p:spPr>
          <a:xfrm>
            <a:off x="8841681" y="3887525"/>
            <a:ext cx="1751552" cy="35462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chemeClr val="tx1"/>
              </a:solidFill>
            </a:endParaRPr>
          </a:p>
        </p:txBody>
      </p:sp>
      <p:sp>
        <p:nvSpPr>
          <p:cNvPr id="14" name="箭號: 弧形下彎 13">
            <a:extLst>
              <a:ext uri="{FF2B5EF4-FFF2-40B4-BE49-F238E27FC236}">
                <a16:creationId xmlns:a16="http://schemas.microsoft.com/office/drawing/2014/main" id="{025F509B-6565-F3CA-4765-E2F5589C4AF1}"/>
              </a:ext>
            </a:extLst>
          </p:cNvPr>
          <p:cNvSpPr/>
          <p:nvPr/>
        </p:nvSpPr>
        <p:spPr>
          <a:xfrm rot="10800000">
            <a:off x="6780515" y="5050235"/>
            <a:ext cx="1997768" cy="35462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7557E58-5934-0221-DA21-394CBA69BF04}"/>
                  </a:ext>
                </a:extLst>
              </p:cNvPr>
              <p:cNvSpPr txBox="1"/>
              <p:nvPr/>
            </p:nvSpPr>
            <p:spPr>
              <a:xfrm>
                <a:off x="744839" y="1459748"/>
                <a:ext cx="5796650" cy="14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7557E58-5934-0221-DA21-394CBA69B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9" y="1459748"/>
                <a:ext cx="5796650" cy="1494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205B189-1992-05B3-33FB-AFD88C0F0091}"/>
                  </a:ext>
                </a:extLst>
              </p:cNvPr>
              <p:cNvSpPr txBox="1"/>
              <p:nvPr/>
            </p:nvSpPr>
            <p:spPr>
              <a:xfrm>
                <a:off x="638447" y="3202973"/>
                <a:ext cx="57338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205B189-1992-05B3-33FB-AFD88C0F0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47" y="3202973"/>
                <a:ext cx="5733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6C8C864-3E3E-9BC5-F530-3503CF96FF7C}"/>
                  </a:ext>
                </a:extLst>
              </p:cNvPr>
              <p:cNvSpPr txBox="1"/>
              <p:nvPr/>
            </p:nvSpPr>
            <p:spPr>
              <a:xfrm>
                <a:off x="763437" y="1458967"/>
                <a:ext cx="2257093" cy="14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6C8C864-3E3E-9BC5-F530-3503CF96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37" y="1458967"/>
                <a:ext cx="2257093" cy="14941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1E79-C364-1122-025E-31D842F5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2E7E2E5-E2D9-BB2E-7090-6138886E7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2E7E2E5-E2D9-BB2E-7090-6138886E7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DCCA3C2D-74E7-C629-BB60-44805EE89D57}"/>
              </a:ext>
            </a:extLst>
          </p:cNvPr>
          <p:cNvGrpSpPr/>
          <p:nvPr/>
        </p:nvGrpSpPr>
        <p:grpSpPr>
          <a:xfrm>
            <a:off x="6825146" y="2055355"/>
            <a:ext cx="4807789" cy="1517335"/>
            <a:chOff x="6639372" y="4146317"/>
            <a:chExt cx="4807789" cy="151733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D672BD30-9304-ED13-C8EB-8A1FC8D07992}"/>
                </a:ext>
              </a:extLst>
            </p:cNvPr>
            <p:cNvCxnSpPr/>
            <p:nvPr/>
          </p:nvCxnSpPr>
          <p:spPr>
            <a:xfrm>
              <a:off x="6639372" y="4887544"/>
              <a:ext cx="480778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BEA32DB-5819-302E-BE8C-D27485815CCB}"/>
                </a:ext>
              </a:extLst>
            </p:cNvPr>
            <p:cNvGrpSpPr/>
            <p:nvPr/>
          </p:nvGrpSpPr>
          <p:grpSpPr>
            <a:xfrm>
              <a:off x="6996083" y="4819710"/>
              <a:ext cx="3948385" cy="135667"/>
              <a:chOff x="1677986" y="5247962"/>
              <a:chExt cx="2453309" cy="84296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8B1291FF-D3DB-123B-1EAC-E5E3FE00EA64}"/>
                  </a:ext>
                </a:extLst>
              </p:cNvPr>
              <p:cNvSpPr/>
              <p:nvPr/>
            </p:nvSpPr>
            <p:spPr>
              <a:xfrm>
                <a:off x="2841418" y="5247962"/>
                <a:ext cx="84296" cy="84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4EABA554-6AAE-C788-F2A2-B918DCE5F8A9}"/>
                  </a:ext>
                </a:extLst>
              </p:cNvPr>
              <p:cNvSpPr/>
              <p:nvPr/>
            </p:nvSpPr>
            <p:spPr>
              <a:xfrm>
                <a:off x="4046999" y="5247962"/>
                <a:ext cx="84296" cy="8429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55D865E6-8B09-7266-9853-640503D1A0A3}"/>
                  </a:ext>
                </a:extLst>
              </p:cNvPr>
              <p:cNvSpPr/>
              <p:nvPr/>
            </p:nvSpPr>
            <p:spPr>
              <a:xfrm>
                <a:off x="1677986" y="5247962"/>
                <a:ext cx="84296" cy="8429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E0EEB39-EE2F-0FBA-77CF-353FE4D8E720}"/>
                    </a:ext>
                  </a:extLst>
                </p:cNvPr>
                <p:cNvSpPr txBox="1"/>
                <p:nvPr/>
              </p:nvSpPr>
              <p:spPr>
                <a:xfrm>
                  <a:off x="9184454" y="4247233"/>
                  <a:ext cx="14971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E0EEB39-EE2F-0FBA-77CF-353FE4D8E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454" y="4247233"/>
                  <a:ext cx="149714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4476155-4B67-948C-A0DE-0E4A918F9FD8}"/>
                    </a:ext>
                  </a:extLst>
                </p:cNvPr>
                <p:cNvSpPr txBox="1"/>
                <p:nvPr/>
              </p:nvSpPr>
              <p:spPr>
                <a:xfrm>
                  <a:off x="7290842" y="4973980"/>
                  <a:ext cx="14971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zh-TW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4476155-4B67-948C-A0DE-0E4A918F9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842" y="4973980"/>
                  <a:ext cx="149714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箭號: 弧形下彎 12">
              <a:extLst>
                <a:ext uri="{FF2B5EF4-FFF2-40B4-BE49-F238E27FC236}">
                  <a16:creationId xmlns:a16="http://schemas.microsoft.com/office/drawing/2014/main" id="{1B43CFAC-7A38-BD5E-62A8-1FCC0880ED2D}"/>
                </a:ext>
              </a:extLst>
            </p:cNvPr>
            <p:cNvSpPr/>
            <p:nvPr/>
          </p:nvSpPr>
          <p:spPr>
            <a:xfrm>
              <a:off x="9057249" y="4146317"/>
              <a:ext cx="1751552" cy="354625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14" name="箭號: 弧形下彎 13">
              <a:extLst>
                <a:ext uri="{FF2B5EF4-FFF2-40B4-BE49-F238E27FC236}">
                  <a16:creationId xmlns:a16="http://schemas.microsoft.com/office/drawing/2014/main" id="{2B07B26A-1B36-A05E-C738-F57206FFC5D9}"/>
                </a:ext>
              </a:extLst>
            </p:cNvPr>
            <p:cNvSpPr/>
            <p:nvPr/>
          </p:nvSpPr>
          <p:spPr>
            <a:xfrm rot="10800000">
              <a:off x="6996083" y="5309027"/>
              <a:ext cx="1997768" cy="354625"/>
            </a:xfrm>
            <a:prstGeom prst="curved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1E892F-795A-2789-1BE4-FD36A422C204}"/>
                  </a:ext>
                </a:extLst>
              </p:cNvPr>
              <p:cNvSpPr txBox="1"/>
              <p:nvPr/>
            </p:nvSpPr>
            <p:spPr>
              <a:xfrm>
                <a:off x="744839" y="1459748"/>
                <a:ext cx="5796650" cy="14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1E892F-795A-2789-1BE4-FD36A422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9" y="1459748"/>
                <a:ext cx="5796650" cy="1494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A5B7AAF-8049-6533-AF5A-171F4649E26E}"/>
                  </a:ext>
                </a:extLst>
              </p:cNvPr>
              <p:cNvSpPr txBox="1"/>
              <p:nvPr/>
            </p:nvSpPr>
            <p:spPr>
              <a:xfrm>
                <a:off x="9616212" y="623601"/>
                <a:ext cx="1830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A5B7AAF-8049-6533-AF5A-171F4649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212" y="623601"/>
                <a:ext cx="183094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259DB1D-F1F5-A629-B7FC-4E07D79E332C}"/>
                  </a:ext>
                </a:extLst>
              </p:cNvPr>
              <p:cNvSpPr txBox="1"/>
              <p:nvPr/>
            </p:nvSpPr>
            <p:spPr>
              <a:xfrm>
                <a:off x="838200" y="3144628"/>
                <a:ext cx="11018722" cy="169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TW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Sup>
                                <m:sSubSupPr>
                                  <m:ctrlP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TW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TW" sz="3200" dirty="0">
                  <a:solidFill>
                    <a:schemeClr val="tx1"/>
                  </a:solidFill>
                </a:endParaRPr>
              </a:p>
              <a:p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259DB1D-F1F5-A629-B7FC-4E07D79E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44628"/>
                <a:ext cx="11018722" cy="1691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97AB3C9-5E0C-BD20-5A45-C1B1969A0DA4}"/>
                  </a:ext>
                </a:extLst>
              </p:cNvPr>
              <p:cNvSpPr txBox="1"/>
              <p:nvPr/>
            </p:nvSpPr>
            <p:spPr>
              <a:xfrm>
                <a:off x="2764759" y="4484115"/>
                <a:ext cx="10091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97AB3C9-5E0C-BD20-5A45-C1B1969A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759" y="4484115"/>
                <a:ext cx="100918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BF7D58F-6339-5BAE-FA34-1D68D346F2B5}"/>
                  </a:ext>
                </a:extLst>
              </p:cNvPr>
              <p:cNvSpPr txBox="1"/>
              <p:nvPr/>
            </p:nvSpPr>
            <p:spPr>
              <a:xfrm>
                <a:off x="7555281" y="4474361"/>
                <a:ext cx="9254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BF7D58F-6339-5BAE-FA34-1D68D346F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281" y="4474361"/>
                <a:ext cx="92544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5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7070-CF4F-34F7-CEC2-9F4F1C27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3424684-9271-A55C-A4AC-26E0E0DD3E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b="1" dirty="0"/>
                  <a:t>決定指數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3424684-9271-A55C-A4AC-26E0E0DD3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78C11B-E021-D57A-C949-4E20971D5A15}"/>
                  </a:ext>
                </a:extLst>
              </p:cNvPr>
              <p:cNvSpPr txBox="1"/>
              <p:nvPr/>
            </p:nvSpPr>
            <p:spPr>
              <a:xfrm>
                <a:off x="838200" y="1703183"/>
                <a:ext cx="1830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78C11B-E021-D57A-C949-4E20971D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3183"/>
                <a:ext cx="183094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076A636-978A-7D8F-9993-F71C4B02845D}"/>
                  </a:ext>
                </a:extLst>
              </p:cNvPr>
              <p:cNvSpPr txBox="1"/>
              <p:nvPr/>
            </p:nvSpPr>
            <p:spPr>
              <a:xfrm>
                <a:off x="838200" y="2524291"/>
                <a:ext cx="1914691" cy="643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076A636-978A-7D8F-9993-F71C4B02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91"/>
                <a:ext cx="1914691" cy="643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A2B1AEC-85A2-4B91-FE55-8E611385E824}"/>
                  </a:ext>
                </a:extLst>
              </p:cNvPr>
              <p:cNvSpPr txBox="1"/>
              <p:nvPr/>
            </p:nvSpPr>
            <p:spPr>
              <a:xfrm>
                <a:off x="838200" y="3345399"/>
                <a:ext cx="5245347" cy="109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A2B1AEC-85A2-4B91-FE55-8E611385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5399"/>
                <a:ext cx="5245347" cy="1094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B2541A-76CD-C043-3C50-5881252F6B9A}"/>
              </a:ext>
            </a:extLst>
          </p:cNvPr>
          <p:cNvSpPr txBox="1"/>
          <p:nvPr/>
        </p:nvSpPr>
        <p:spPr>
          <a:xfrm>
            <a:off x="4864100" y="5358810"/>
            <a:ext cx="6489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過度簡化</a:t>
            </a:r>
            <a:r>
              <a:rPr lang="en-US" altLang="zh-TW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lang="zh-TW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1355EE2-8CC8-9B06-B8B4-9847880C661D}"/>
              </a:ext>
            </a:extLst>
          </p:cNvPr>
          <p:cNvGrpSpPr/>
          <p:nvPr/>
        </p:nvGrpSpPr>
        <p:grpSpPr>
          <a:xfrm>
            <a:off x="6825146" y="2055355"/>
            <a:ext cx="4807789" cy="1517335"/>
            <a:chOff x="6639372" y="4146317"/>
            <a:chExt cx="4807789" cy="1517335"/>
          </a:xfrm>
        </p:grpSpPr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9470363-875B-D377-7581-2A4A7F5AD577}"/>
                </a:ext>
              </a:extLst>
            </p:cNvPr>
            <p:cNvCxnSpPr/>
            <p:nvPr/>
          </p:nvCxnSpPr>
          <p:spPr>
            <a:xfrm>
              <a:off x="6639372" y="4887544"/>
              <a:ext cx="480778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B8F741C4-4161-A9C8-8341-AC0E9C0EFFC6}"/>
                </a:ext>
              </a:extLst>
            </p:cNvPr>
            <p:cNvGrpSpPr/>
            <p:nvPr/>
          </p:nvGrpSpPr>
          <p:grpSpPr>
            <a:xfrm>
              <a:off x="6996083" y="4819710"/>
              <a:ext cx="3948385" cy="135667"/>
              <a:chOff x="1677986" y="5247962"/>
              <a:chExt cx="2453309" cy="84296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45D12F81-514A-E04A-9294-BF9D7C2CAD6C}"/>
                  </a:ext>
                </a:extLst>
              </p:cNvPr>
              <p:cNvSpPr/>
              <p:nvPr/>
            </p:nvSpPr>
            <p:spPr>
              <a:xfrm>
                <a:off x="2841418" y="5247962"/>
                <a:ext cx="84296" cy="84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B92C03E-1D0D-2E70-589B-F7F62C39F0DD}"/>
                  </a:ext>
                </a:extLst>
              </p:cNvPr>
              <p:cNvSpPr/>
              <p:nvPr/>
            </p:nvSpPr>
            <p:spPr>
              <a:xfrm>
                <a:off x="4046999" y="5247962"/>
                <a:ext cx="84296" cy="8429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solidFill>
                    <a:srgbClr val="0070C0"/>
                  </a:solidFill>
                </a:endParaRPr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8C524954-46E5-41BA-ADC8-A3A452A40E55}"/>
                  </a:ext>
                </a:extLst>
              </p:cNvPr>
              <p:cNvSpPr/>
              <p:nvPr/>
            </p:nvSpPr>
            <p:spPr>
              <a:xfrm>
                <a:off x="1677986" y="5247962"/>
                <a:ext cx="84296" cy="8429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D0D72EEB-BAC1-4E5C-E1DC-5F088DE24162}"/>
                    </a:ext>
                  </a:extLst>
                </p:cNvPr>
                <p:cNvSpPr txBox="1"/>
                <p:nvPr/>
              </p:nvSpPr>
              <p:spPr>
                <a:xfrm>
                  <a:off x="9184454" y="4247233"/>
                  <a:ext cx="14971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D0D72EEB-BAC1-4E5C-E1DC-5F088DE24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454" y="4247233"/>
                  <a:ext cx="149714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83450A3F-B2C8-D920-1362-41DE47C72446}"/>
                    </a:ext>
                  </a:extLst>
                </p:cNvPr>
                <p:cNvSpPr txBox="1"/>
                <p:nvPr/>
              </p:nvSpPr>
              <p:spPr>
                <a:xfrm>
                  <a:off x="7290842" y="4973980"/>
                  <a:ext cx="14971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zh-TW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83450A3F-B2C8-D920-1362-41DE47C72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842" y="4973980"/>
                  <a:ext cx="149714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箭號: 弧形下彎 26">
              <a:extLst>
                <a:ext uri="{FF2B5EF4-FFF2-40B4-BE49-F238E27FC236}">
                  <a16:creationId xmlns:a16="http://schemas.microsoft.com/office/drawing/2014/main" id="{49C4E234-7304-AD1A-0E81-DCD91733AF6C}"/>
                </a:ext>
              </a:extLst>
            </p:cNvPr>
            <p:cNvSpPr/>
            <p:nvPr/>
          </p:nvSpPr>
          <p:spPr>
            <a:xfrm>
              <a:off x="9057249" y="4146317"/>
              <a:ext cx="1751552" cy="354625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8" name="箭號: 弧形下彎 27">
              <a:extLst>
                <a:ext uri="{FF2B5EF4-FFF2-40B4-BE49-F238E27FC236}">
                  <a16:creationId xmlns:a16="http://schemas.microsoft.com/office/drawing/2014/main" id="{769DE1E9-A420-11A1-9B18-1A8FDF13121D}"/>
                </a:ext>
              </a:extLst>
            </p:cNvPr>
            <p:cNvSpPr/>
            <p:nvPr/>
          </p:nvSpPr>
          <p:spPr>
            <a:xfrm rot="10800000">
              <a:off x="6996083" y="5309027"/>
              <a:ext cx="1997768" cy="354625"/>
            </a:xfrm>
            <a:prstGeom prst="curved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3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23D-FD49-9070-7BAF-43F0753FA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7E1D8-8EA3-7D04-BB39-5BB6168E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決定</a:t>
            </a:r>
            <a:r>
              <a:rPr lang="zh-TW" altLang="en-US" b="1" dirty="0"/>
              <a:t>比例常數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EDA544-FCEA-2884-D38D-B4B64FC17A99}"/>
                  </a:ext>
                </a:extLst>
              </p:cNvPr>
              <p:cNvSpPr txBox="1"/>
              <p:nvPr/>
            </p:nvSpPr>
            <p:spPr>
              <a:xfrm>
                <a:off x="3006066" y="2743889"/>
                <a:ext cx="6489700" cy="989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TW" sz="4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rad>
                      <m:r>
                        <a:rPr lang="en-US" altLang="zh-TW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TW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TW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EDA544-FCEA-2884-D38D-B4B64FC17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66" y="2743889"/>
                <a:ext cx="6489700" cy="989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3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74C9-33CB-DAE9-A51F-9D47FA115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EB7E2-4D8D-05B5-5115-E1ACB164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4224"/>
            <a:ext cx="10515600" cy="1101721"/>
          </a:xfrm>
        </p:spPr>
        <p:txBody>
          <a:bodyPr/>
          <a:lstStyle/>
          <a:p>
            <a:pPr algn="ctr"/>
            <a:r>
              <a:rPr lang="zh-TW" altLang="en-US" dirty="0"/>
              <a:t>決定</a:t>
            </a:r>
            <a:r>
              <a:rPr lang="zh-TW" altLang="en-US" b="1" dirty="0"/>
              <a:t>比例常數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46EB6-AC34-29D9-AC3C-4A6A3E0ABDB2}"/>
              </a:ext>
            </a:extLst>
          </p:cNvPr>
          <p:cNvSpPr txBox="1"/>
          <p:nvPr/>
        </p:nvSpPr>
        <p:spPr>
          <a:xfrm>
            <a:off x="4774997" y="3643735"/>
            <a:ext cx="2642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Einstein’s Theory</a:t>
            </a: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662BB08-554A-0048-C0FB-383848D330E2}"/>
                  </a:ext>
                </a:extLst>
              </p:cNvPr>
              <p:cNvSpPr txBox="1"/>
              <p:nvPr/>
            </p:nvSpPr>
            <p:spPr>
              <a:xfrm>
                <a:off x="2851150" y="1849323"/>
                <a:ext cx="6489700" cy="574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TW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TW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TW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662BB08-554A-0048-C0FB-383848D33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50" y="1849323"/>
                <a:ext cx="6489700" cy="574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98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E77-DA74-8C02-9F41-77781A102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7C8FA-AFB6-AD4B-1F91-1E6F6340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B50C0F-03F2-2283-A6CA-E815719F97D4}"/>
                  </a:ext>
                </a:extLst>
              </p:cNvPr>
              <p:cNvSpPr txBox="1"/>
              <p:nvPr/>
            </p:nvSpPr>
            <p:spPr>
              <a:xfrm>
                <a:off x="4520111" y="2202612"/>
                <a:ext cx="4589526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1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15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15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B50C0F-03F2-2283-A6CA-E815719F9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111" y="2202612"/>
                <a:ext cx="4589526" cy="1862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BF3862BF-6E53-AFF9-8828-7A7CC9015E36}"/>
              </a:ext>
            </a:extLst>
          </p:cNvPr>
          <p:cNvSpPr txBox="1"/>
          <p:nvPr/>
        </p:nvSpPr>
        <p:spPr>
          <a:xfrm>
            <a:off x="5979310" y="1459482"/>
            <a:ext cx="17902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位置</a:t>
            </a:r>
            <a:endParaRPr lang="en-US" altLang="zh-TW" sz="4400" b="1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</a:t>
            </a:r>
            <a:endParaRPr lang="zh-TW" altLang="en-US" sz="44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C829D2-BE13-315C-CDE6-165B53343CA6}"/>
              </a:ext>
            </a:extLst>
          </p:cNvPr>
          <p:cNvSpPr txBox="1"/>
          <p:nvPr/>
        </p:nvSpPr>
        <p:spPr>
          <a:xfrm>
            <a:off x="7039657" y="4035905"/>
            <a:ext cx="17902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時間</a:t>
            </a:r>
            <a:endParaRPr lang="en-US" altLang="zh-TW" sz="4400" b="1" dirty="0">
              <a:solidFill>
                <a:srgbClr val="7030A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</a:t>
            </a:r>
            <a:endParaRPr lang="zh-TW" altLang="en-US" sz="4400" dirty="0">
              <a:solidFill>
                <a:srgbClr val="7030A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82FE21B-2CCA-35B7-78E9-76247966776A}"/>
                  </a:ext>
                </a:extLst>
              </p:cNvPr>
              <p:cNvSpPr txBox="1"/>
              <p:nvPr/>
            </p:nvSpPr>
            <p:spPr>
              <a:xfrm>
                <a:off x="1880558" y="2982724"/>
                <a:ext cx="2883129" cy="904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數量密度 </a:t>
                </a:r>
                <a14:m>
                  <m:oMath xmlns:m="http://schemas.openxmlformats.org/officeDocument/2006/math">
                    <m:r>
                      <a:rPr lang="en-US" altLang="zh-TW" sz="32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[</m:t>
                    </m:r>
                    <m:sSup>
                      <m:sSupPr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𝑳</m:t>
                        </m:r>
                      </m:e>
                      <m:sup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−</m:t>
                        </m:r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TW" sz="32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]</m:t>
                    </m:r>
                  </m:oMath>
                </a14:m>
                <a:endParaRPr lang="en-US" altLang="zh-TW" sz="3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en-US" altLang="zh-TW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Number Density</a:t>
                </a:r>
                <a:endParaRPr lang="zh-TW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82FE21B-2CCA-35B7-78E9-762479667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558" y="2982724"/>
                <a:ext cx="2883129" cy="904287"/>
              </a:xfrm>
              <a:prstGeom prst="rect">
                <a:avLst/>
              </a:prstGeom>
              <a:blipFill>
                <a:blip r:embed="rId3"/>
                <a:stretch>
                  <a:fillRect l="-4863" t="-7383" b="-10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BD3A0F0-494B-7E2C-BD47-9CAB966074F4}"/>
              </a:ext>
            </a:extLst>
          </p:cNvPr>
          <p:cNvCxnSpPr/>
          <p:nvPr/>
        </p:nvCxnSpPr>
        <p:spPr>
          <a:xfrm>
            <a:off x="2179607" y="5532407"/>
            <a:ext cx="79765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EE74EF-AA25-FC94-2C4E-C87EC5A2DA72}"/>
                  </a:ext>
                </a:extLst>
              </p:cNvPr>
              <p:cNvSpPr txBox="1"/>
              <p:nvPr/>
            </p:nvSpPr>
            <p:spPr>
              <a:xfrm>
                <a:off x="9215885" y="5214345"/>
                <a:ext cx="2883129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zh-TW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EE74EF-AA25-FC94-2C4E-C87EC5A2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85" y="5214345"/>
                <a:ext cx="2883129" cy="586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6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5F64-0C54-B000-5355-4930F93E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35742-48FB-2BD0-48D7-794E1C10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1415A5-25D0-4130-A3AC-68418706160A}"/>
                  </a:ext>
                </a:extLst>
              </p:cNvPr>
              <p:cNvSpPr txBox="1"/>
              <p:nvPr/>
            </p:nvSpPr>
            <p:spPr>
              <a:xfrm>
                <a:off x="2728824" y="3832834"/>
                <a:ext cx="673434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時間 </a:t>
                </a:r>
                <a14:m>
                  <m:oMath xmlns:m="http://schemas.openxmlformats.org/officeDocument/2006/math">
                    <m:r>
                      <a:rPr lang="en-US" altLang="zh-TW" sz="3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TW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時，</a:t>
                </a:r>
                <a:endParaRPr lang="en-US" altLang="zh-TW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在位置 </a:t>
                </a:r>
                <a14:m>
                  <m:oMath xmlns:m="http://schemas.openxmlformats.org/officeDocument/2006/math"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</m:oMath>
                </a14:m>
                <a:r>
                  <a:rPr lang="en-US" altLang="zh-TW" sz="3200" dirty="0">
                    <a:solidFill>
                      <a:srgbClr val="0070C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𝑑𝑥</m:t>
                    </m:r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間的粒子數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1415A5-25D0-4130-A3AC-68418706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824" y="3832834"/>
                <a:ext cx="6734349" cy="1077218"/>
              </a:xfrm>
              <a:prstGeom prst="rect">
                <a:avLst/>
              </a:prstGeom>
              <a:blipFill>
                <a:blip r:embed="rId3"/>
                <a:stretch>
                  <a:fillRect t="-7386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0A463BA-83D5-272D-2506-CF0551331933}"/>
                  </a:ext>
                </a:extLst>
              </p:cNvPr>
              <p:cNvSpPr txBox="1"/>
              <p:nvPr/>
            </p:nvSpPr>
            <p:spPr>
              <a:xfrm>
                <a:off x="3674374" y="1788545"/>
                <a:ext cx="484324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8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8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8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8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0A463BA-83D5-272D-2506-CF055133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74" y="1788545"/>
                <a:ext cx="4843249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FA32FAA-7EBC-3BD0-0B05-7D077FC9DE13}"/>
              </a:ext>
            </a:extLst>
          </p:cNvPr>
          <p:cNvCxnSpPr/>
          <p:nvPr/>
        </p:nvCxnSpPr>
        <p:spPr>
          <a:xfrm>
            <a:off x="2179607" y="5532407"/>
            <a:ext cx="79765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BCE3047-3E1C-F058-4041-A9BEF56FE3D3}"/>
              </a:ext>
            </a:extLst>
          </p:cNvPr>
          <p:cNvSpPr/>
          <p:nvPr/>
        </p:nvSpPr>
        <p:spPr>
          <a:xfrm>
            <a:off x="5305251" y="5365630"/>
            <a:ext cx="333554" cy="3335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B15DDBA-DA5E-946B-8A2E-E4FC08E2C5EE}"/>
              </a:ext>
            </a:extLst>
          </p:cNvPr>
          <p:cNvSpPr/>
          <p:nvPr/>
        </p:nvSpPr>
        <p:spPr>
          <a:xfrm>
            <a:off x="6353361" y="5365630"/>
            <a:ext cx="333554" cy="3335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D441A9C-FE17-54FC-3DD1-D094C2E922C5}"/>
              </a:ext>
            </a:extLst>
          </p:cNvPr>
          <p:cNvCxnSpPr/>
          <p:nvPr/>
        </p:nvCxnSpPr>
        <p:spPr>
          <a:xfrm>
            <a:off x="5472028" y="5532407"/>
            <a:ext cx="1101305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BA89D2C-1592-4FB2-55AB-0F9499098316}"/>
                  </a:ext>
                </a:extLst>
              </p:cNvPr>
              <p:cNvSpPr txBox="1"/>
              <p:nvPr/>
            </p:nvSpPr>
            <p:spPr>
              <a:xfrm>
                <a:off x="5212792" y="5641675"/>
                <a:ext cx="44505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BA89D2C-1592-4FB2-55AB-0F949909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792" y="5641675"/>
                <a:ext cx="445057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6053573-1496-718E-7995-764160A0F6B6}"/>
                  </a:ext>
                </a:extLst>
              </p:cNvPr>
              <p:cNvSpPr txBox="1"/>
              <p:nvPr/>
            </p:nvSpPr>
            <p:spPr>
              <a:xfrm>
                <a:off x="5751209" y="4873187"/>
                <a:ext cx="5606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32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6053573-1496-718E-7995-764160A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209" y="4873187"/>
                <a:ext cx="5606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C0F9759-3B2B-8AC5-B018-F1E5B83A77A8}"/>
                  </a:ext>
                </a:extLst>
              </p:cNvPr>
              <p:cNvSpPr txBox="1"/>
              <p:nvPr/>
            </p:nvSpPr>
            <p:spPr>
              <a:xfrm>
                <a:off x="6271979" y="5641675"/>
                <a:ext cx="176131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C0F9759-3B2B-8AC5-B018-F1E5B83A7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979" y="5641675"/>
                <a:ext cx="1761316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35252BA-2F94-52DD-8CF1-18440E0300E2}"/>
                  </a:ext>
                </a:extLst>
              </p:cNvPr>
              <p:cNvSpPr txBox="1"/>
              <p:nvPr/>
            </p:nvSpPr>
            <p:spPr>
              <a:xfrm>
                <a:off x="9215885" y="5214345"/>
                <a:ext cx="2883129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zh-TW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35252BA-2F94-52DD-8CF1-18440E03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85" y="5214345"/>
                <a:ext cx="2883129" cy="586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01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B650-3BDF-2A72-4826-92441514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F1857-6E19-5B8A-6705-FFEF4048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378"/>
            <a:ext cx="10515600" cy="1101721"/>
          </a:xfrm>
        </p:spPr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D6840D8-4DAB-3BCE-FFE0-1149E38520A5}"/>
                  </a:ext>
                </a:extLst>
              </p:cNvPr>
              <p:cNvSpPr txBox="1"/>
              <p:nvPr/>
            </p:nvSpPr>
            <p:spPr>
              <a:xfrm>
                <a:off x="2731007" y="1788545"/>
                <a:ext cx="6729984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8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8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8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8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D6840D8-4DAB-3BCE-FFE0-1149E385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007" y="1788545"/>
                <a:ext cx="6729984" cy="1446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7918FF7-6DFC-1E18-B7A5-8E7DD4163A20}"/>
                  </a:ext>
                </a:extLst>
              </p:cNvPr>
              <p:cNvSpPr txBox="1"/>
              <p:nvPr/>
            </p:nvSpPr>
            <p:spPr>
              <a:xfrm>
                <a:off x="2728824" y="3832834"/>
                <a:ext cx="673434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時間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𝑡</m:t>
                    </m:r>
                    <m:r>
                      <a:rPr lang="en-US" altLang="zh-TW" sz="3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lang="en-US" altLang="zh-TW" sz="3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𝜏</m:t>
                    </m:r>
                  </m:oMath>
                </a14:m>
                <a:r>
                  <a:rPr lang="en-US" altLang="zh-TW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時，</a:t>
                </a:r>
                <a:endParaRPr lang="en-US" altLang="zh-TW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在位置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</m:oMath>
                </a14:m>
                <a:r>
                  <a:rPr lang="en-US" altLang="zh-TW" sz="3200" dirty="0">
                    <a:solidFill>
                      <a:srgbClr val="0070C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𝑑𝑥</m:t>
                    </m:r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間的粒子數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7918FF7-6DFC-1E18-B7A5-8E7DD4163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824" y="3832834"/>
                <a:ext cx="6734349" cy="1077218"/>
              </a:xfrm>
              <a:prstGeom prst="rect">
                <a:avLst/>
              </a:prstGeom>
              <a:blipFill>
                <a:blip r:embed="rId3"/>
                <a:stretch>
                  <a:fillRect t="-7386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84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F052-774D-D6CD-AC4E-23D9C2637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481FC-B792-4256-E053-1A359C37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</a:t>
            </a:r>
            <a:r>
              <a:rPr lang="zh-TW" altLang="en-US" dirty="0"/>
              <a:t> </a:t>
            </a:r>
            <a:r>
              <a:rPr lang="zh-TW" altLang="en-US" b="1" dirty="0"/>
              <a:t>泰勒展開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C8535FF-D2D9-EF06-F597-94ED82C225DE}"/>
                  </a:ext>
                </a:extLst>
              </p:cNvPr>
              <p:cNvSpPr txBox="1"/>
              <p:nvPr/>
            </p:nvSpPr>
            <p:spPr>
              <a:xfrm>
                <a:off x="1198665" y="2497709"/>
                <a:ext cx="9786653" cy="1705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5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5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5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5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C8535FF-D2D9-EF06-F597-94ED82C22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665" y="2497709"/>
                <a:ext cx="9786653" cy="1705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25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BE9D-27A2-A635-B6A9-FB19DAF4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5269D1D-1773-E76B-F447-89383CED2077}"/>
              </a:ext>
            </a:extLst>
          </p:cNvPr>
          <p:cNvSpPr/>
          <p:nvPr/>
        </p:nvSpPr>
        <p:spPr>
          <a:xfrm>
            <a:off x="7953555" y="2265872"/>
            <a:ext cx="2421147" cy="2116347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C4BCB4-9E88-EF6F-9F5E-40CB98D6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</a:t>
            </a:r>
            <a:r>
              <a:rPr lang="zh-TW" altLang="en-US" dirty="0"/>
              <a:t> </a:t>
            </a:r>
            <a:r>
              <a:rPr lang="zh-TW" altLang="en-US" b="1" dirty="0"/>
              <a:t>泰勒展開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2CCE1AD-BA05-F8DE-94BE-1D202E28606B}"/>
                  </a:ext>
                </a:extLst>
              </p:cNvPr>
              <p:cNvSpPr txBox="1"/>
              <p:nvPr/>
            </p:nvSpPr>
            <p:spPr>
              <a:xfrm>
                <a:off x="1198665" y="2509211"/>
                <a:ext cx="9786653" cy="1705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5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5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5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5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2CCE1AD-BA05-F8DE-94BE-1D202E28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665" y="2509211"/>
                <a:ext cx="9786653" cy="1705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AFD859-C09D-CA36-4FD8-EFDAED2369A7}"/>
                  </a:ext>
                </a:extLst>
              </p:cNvPr>
              <p:cNvSpPr txBox="1"/>
              <p:nvPr/>
            </p:nvSpPr>
            <p:spPr>
              <a:xfrm>
                <a:off x="7099539" y="4564156"/>
                <a:ext cx="412917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偏微分</a:t>
                </a:r>
                <a:endParaRPr lang="en-US" altLang="zh-TW" sz="3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TW" altLang="en-US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固定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</m:oMath>
                </a14:m>
                <a:r>
                  <a:rPr lang="zh-TW" altLang="en-US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時，每單位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TW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的改變</a:t>
                </a:r>
                <a:endParaRPr lang="en-US" altLang="zh-TW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TW" altLang="en-US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會造成多少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𝜌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r>
                  <a:rPr lang="zh-TW" altLang="en-US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的變化</a:t>
                </a:r>
                <a:r>
                  <a:rPr lang="en-US" altLang="zh-TW" sz="24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?</a:t>
                </a:r>
                <a:endParaRPr lang="zh-TW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AFD859-C09D-CA36-4FD8-EFDAED236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39" y="4564156"/>
                <a:ext cx="4129178" cy="1384995"/>
              </a:xfrm>
              <a:prstGeom prst="rect">
                <a:avLst/>
              </a:prstGeom>
              <a:blipFill>
                <a:blip r:embed="rId3"/>
                <a:stretch>
                  <a:fillRect t="-7048" b="-92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98BE-1FC5-2C2B-431B-52E37E1A0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1A22A-1C1F-8957-478D-BC5FFA38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740"/>
            <a:ext cx="10515600" cy="1101721"/>
          </a:xfrm>
        </p:spPr>
        <p:txBody>
          <a:bodyPr/>
          <a:lstStyle/>
          <a:p>
            <a:pPr algn="ctr"/>
            <a:r>
              <a:rPr lang="zh-TW" altLang="en-US" b="1" dirty="0"/>
              <a:t>小遊戲 </a:t>
            </a:r>
            <a:r>
              <a:rPr lang="en-US" altLang="zh-TW" b="1" dirty="0"/>
              <a:t>=</a:t>
            </a:r>
            <a:r>
              <a:rPr lang="zh-TW" altLang="en-US" b="1" dirty="0"/>
              <a:t> 隨機漫步 </a:t>
            </a:r>
            <a:r>
              <a:rPr lang="en-US" altLang="zh-TW" b="1" dirty="0"/>
              <a:t>Random Walk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8858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744A-C86E-5B78-E743-2D867F51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3A340-DC55-684A-F4B0-9D0F51BA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F2E1276-5F9F-FF23-ADB0-6A271041D128}"/>
                  </a:ext>
                </a:extLst>
              </p:cNvPr>
              <p:cNvSpPr txBox="1"/>
              <p:nvPr/>
            </p:nvSpPr>
            <p:spPr>
              <a:xfrm>
                <a:off x="4278569" y="2375142"/>
                <a:ext cx="3659592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sz="115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1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15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F2E1276-5F9F-FF23-ADB0-6A271041D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69" y="2375142"/>
                <a:ext cx="3659592" cy="1862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D7235538-B52E-79A6-146A-98059B8841C6}"/>
              </a:ext>
            </a:extLst>
          </p:cNvPr>
          <p:cNvSpPr txBox="1"/>
          <p:nvPr/>
        </p:nvSpPr>
        <p:spPr>
          <a:xfrm>
            <a:off x="4522145" y="4434343"/>
            <a:ext cx="42573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位置變化量</a:t>
            </a:r>
            <a:endParaRPr lang="en-US" altLang="zh-TW" sz="4400" b="1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Change in Position</a:t>
            </a:r>
            <a:endParaRPr lang="zh-TW" altLang="en-US" sz="44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159C42-34F5-9299-BA0D-621EDF5517EC}"/>
                  </a:ext>
                </a:extLst>
              </p:cNvPr>
              <p:cNvSpPr txBox="1"/>
              <p:nvPr/>
            </p:nvSpPr>
            <p:spPr>
              <a:xfrm>
                <a:off x="4088918" y="1555118"/>
                <a:ext cx="4338029" cy="935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位移機率密度 </a:t>
                </a:r>
                <a14:m>
                  <m:oMath xmlns:m="http://schemas.openxmlformats.org/officeDocument/2006/math">
                    <m:r>
                      <a:rPr lang="en-US" altLang="zh-TW" sz="32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[</m:t>
                    </m:r>
                    <m:sSup>
                      <m:sSupPr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𝑳</m:t>
                        </m:r>
                      </m:e>
                      <m:sup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−</m:t>
                        </m:r>
                        <m:r>
                          <a:rPr lang="en-US" altLang="zh-TW" sz="32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TW" sz="32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]</m:t>
                    </m:r>
                  </m:oMath>
                </a14:m>
                <a:endParaRPr lang="en-US" altLang="zh-TW" sz="3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en-US" altLang="zh-TW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Displacement Probability Density</a:t>
                </a:r>
                <a:endParaRPr lang="zh-TW" altLang="en-US" sz="32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159C42-34F5-9299-BA0D-621EDF55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18" y="1555118"/>
                <a:ext cx="4338029" cy="935321"/>
              </a:xfrm>
              <a:prstGeom prst="rect">
                <a:avLst/>
              </a:prstGeom>
              <a:blipFill>
                <a:blip r:embed="rId3"/>
                <a:stretch>
                  <a:fillRect t="-7143"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26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8979-7FA6-2E1D-D5F6-E198460C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D2969-5427-B545-47F2-806BB10A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ADE0E5E-E7C8-6BC6-22B9-466D5EC91A47}"/>
                  </a:ext>
                </a:extLst>
              </p:cNvPr>
              <p:cNvSpPr txBox="1"/>
              <p:nvPr/>
            </p:nvSpPr>
            <p:spPr>
              <a:xfrm>
                <a:off x="3900245" y="1270749"/>
                <a:ext cx="453528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96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9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altLang="zh-TW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TW" sz="9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zh-TW" altLang="en-US" sz="9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ADE0E5E-E7C8-6BC6-22B9-466D5EC9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245" y="1270749"/>
                <a:ext cx="4535281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3C76D5-413E-2058-CECD-D2F6BBE1ED54}"/>
                  </a:ext>
                </a:extLst>
              </p:cNvPr>
              <p:cNvSpPr txBox="1"/>
              <p:nvPr/>
            </p:nvSpPr>
            <p:spPr>
              <a:xfrm>
                <a:off x="2543787" y="3071968"/>
                <a:ext cx="710442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在位置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</m:oMath>
                </a14:m>
                <a:r>
                  <a:rPr lang="en-US" altLang="zh-TW" sz="3200" dirty="0">
                    <a:solidFill>
                      <a:srgbClr val="0070C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的粒子，於時間 </a:t>
                </a: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𝜏</m:t>
                    </m:r>
                  </m:oMath>
                </a14:m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內，位移到</a:t>
                </a:r>
                <a14:m>
                  <m:oMath xmlns:m="http://schemas.openxmlformats.org/officeDocument/2006/math">
                    <m:r>
                      <a:rPr lang="zh-TW" altLang="en-US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 </m:t>
                    </m:r>
                    <m:r>
                      <a:rPr lang="en-US" altLang="zh-TW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  <m:r>
                      <a:rPr lang="en-US" altLang="zh-TW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32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Δ</m:t>
                    </m:r>
                  </m:oMath>
                </a14:m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至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𝑥</m:t>
                    </m:r>
                    <m:r>
                      <a:rPr lang="en-US" altLang="zh-TW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+(</m:t>
                    </m:r>
                    <m:r>
                      <m:rPr>
                        <m:sty m:val="p"/>
                      </m:rPr>
                      <a:rPr lang="en-US" altLang="zh-TW" sz="3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Δ</m:t>
                    </m:r>
                    <m:r>
                      <a:rPr lang="en-US" altLang="zh-TW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lang="en-US" altLang="zh-TW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𝑑</m:t>
                    </m:r>
                    <m:r>
                      <m:rPr>
                        <m:sty m:val="p"/>
                      </m:rPr>
                      <a:rPr lang="en-US" altLang="zh-TW" sz="32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Δ</m:t>
                    </m:r>
                    <m:r>
                      <a:rPr lang="en-US" altLang="zh-TW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)</m:t>
                    </m:r>
                  </m:oMath>
                </a14:m>
                <a:r>
                  <a:rPr lang="zh-TW" altLang="en-US" sz="3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之間的機率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3C76D5-413E-2058-CECD-D2F6BBE1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87" y="3071968"/>
                <a:ext cx="7104425" cy="1077218"/>
              </a:xfrm>
              <a:prstGeom prst="rect">
                <a:avLst/>
              </a:prstGeom>
              <a:blipFill>
                <a:blip r:embed="rId3"/>
                <a:stretch>
                  <a:fillRect t="-7345" b="-17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A484BFB-2EC1-6A11-5BDD-A7B93B3259AE}"/>
              </a:ext>
            </a:extLst>
          </p:cNvPr>
          <p:cNvCxnSpPr/>
          <p:nvPr/>
        </p:nvCxnSpPr>
        <p:spPr>
          <a:xfrm>
            <a:off x="2179607" y="5532407"/>
            <a:ext cx="79765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DEB5D741-22EF-E0F4-4054-667D04052587}"/>
              </a:ext>
            </a:extLst>
          </p:cNvPr>
          <p:cNvSpPr/>
          <p:nvPr/>
        </p:nvSpPr>
        <p:spPr>
          <a:xfrm>
            <a:off x="2668438" y="5365630"/>
            <a:ext cx="333554" cy="333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D7EC5FB-5B00-C998-649B-0877452B6F2A}"/>
              </a:ext>
            </a:extLst>
          </p:cNvPr>
          <p:cNvSpPr/>
          <p:nvPr/>
        </p:nvSpPr>
        <p:spPr>
          <a:xfrm>
            <a:off x="7352582" y="5365630"/>
            <a:ext cx="333554" cy="3335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C4035CB-B27B-9729-7627-2D4DF1C2A8F7}"/>
              </a:ext>
            </a:extLst>
          </p:cNvPr>
          <p:cNvSpPr/>
          <p:nvPr/>
        </p:nvSpPr>
        <p:spPr>
          <a:xfrm>
            <a:off x="8400692" y="5365630"/>
            <a:ext cx="333554" cy="3335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B25D714-4AAA-8608-157F-7140D2C47947}"/>
              </a:ext>
            </a:extLst>
          </p:cNvPr>
          <p:cNvCxnSpPr/>
          <p:nvPr/>
        </p:nvCxnSpPr>
        <p:spPr>
          <a:xfrm>
            <a:off x="7519359" y="5532407"/>
            <a:ext cx="1101305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728FC35-5E63-7E9E-F2DD-0B16658E3B74}"/>
                  </a:ext>
                </a:extLst>
              </p:cNvPr>
              <p:cNvSpPr txBox="1"/>
              <p:nvPr/>
            </p:nvSpPr>
            <p:spPr>
              <a:xfrm>
                <a:off x="2592648" y="5641675"/>
                <a:ext cx="48513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728FC35-5E63-7E9E-F2DD-0B16658E3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648" y="5641675"/>
                <a:ext cx="48513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EA1ED06-AAA7-EA8E-98F2-0567098270C1}"/>
                  </a:ext>
                </a:extLst>
              </p:cNvPr>
              <p:cNvSpPr txBox="1"/>
              <p:nvPr/>
            </p:nvSpPr>
            <p:spPr>
              <a:xfrm>
                <a:off x="7260123" y="5641675"/>
                <a:ext cx="4648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zh-TW" altLang="en-US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EA1ED06-AAA7-EA8E-98F2-056709827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23" y="5641675"/>
                <a:ext cx="46487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F8A6E1C-81FB-5C7A-858C-ABDC49D04884}"/>
                  </a:ext>
                </a:extLst>
              </p:cNvPr>
              <p:cNvSpPr txBox="1"/>
              <p:nvPr/>
            </p:nvSpPr>
            <p:spPr>
              <a:xfrm>
                <a:off x="7798540" y="4873187"/>
                <a:ext cx="5859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zh-TW" altLang="en-US" sz="32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F8A6E1C-81FB-5C7A-858C-ABDC49D0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40" y="4873187"/>
                <a:ext cx="58593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弧形下彎 19">
            <a:extLst>
              <a:ext uri="{FF2B5EF4-FFF2-40B4-BE49-F238E27FC236}">
                <a16:creationId xmlns:a16="http://schemas.microsoft.com/office/drawing/2014/main" id="{DC0890D0-3765-A870-E7BF-FA68367E3DA9}"/>
              </a:ext>
            </a:extLst>
          </p:cNvPr>
          <p:cNvSpPr/>
          <p:nvPr/>
        </p:nvSpPr>
        <p:spPr>
          <a:xfrm>
            <a:off x="2985769" y="4485393"/>
            <a:ext cx="4780325" cy="738664"/>
          </a:xfrm>
          <a:prstGeom prst="curvedDownArrow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52038CD3-D2E4-3566-8267-FB8F26A47E14}"/>
                  </a:ext>
                </a:extLst>
              </p:cNvPr>
              <p:cNvSpPr txBox="1"/>
              <p:nvPr/>
            </p:nvSpPr>
            <p:spPr>
              <a:xfrm>
                <a:off x="8319310" y="5641675"/>
                <a:ext cx="17865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4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4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dΔ</m:t>
                      </m:r>
                    </m:oMath>
                  </m:oMathPara>
                </a14:m>
                <a:endParaRPr lang="zh-TW" altLang="en-US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52038CD3-D2E4-3566-8267-FB8F26A47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10" y="5641675"/>
                <a:ext cx="1786515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84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4027-D813-A2C3-6A86-E9669EEC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8F5978E8-89FC-5F7A-4235-7AD57FB2D205}"/>
              </a:ext>
            </a:extLst>
          </p:cNvPr>
          <p:cNvGrpSpPr/>
          <p:nvPr/>
        </p:nvGrpSpPr>
        <p:grpSpPr>
          <a:xfrm>
            <a:off x="5394385" y="2714445"/>
            <a:ext cx="4129178" cy="2206154"/>
            <a:chOff x="5394385" y="2714445"/>
            <a:chExt cx="4129178" cy="220615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25D441-8282-9E22-C605-7176D537CD3D}"/>
                </a:ext>
              </a:extLst>
            </p:cNvPr>
            <p:cNvSpPr/>
            <p:nvPr/>
          </p:nvSpPr>
          <p:spPr>
            <a:xfrm>
              <a:off x="5871714" y="2714445"/>
              <a:ext cx="3174520" cy="1236453"/>
            </a:xfrm>
            <a:prstGeom prst="rect">
              <a:avLst/>
            </a:prstGeom>
            <a:solidFill>
              <a:srgbClr val="FFC00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E1B6459-01A2-A760-D114-E51FE37621CF}"/>
                    </a:ext>
                  </a:extLst>
                </p:cNvPr>
                <p:cNvSpPr txBox="1"/>
                <p:nvPr/>
              </p:nvSpPr>
              <p:spPr>
                <a:xfrm>
                  <a:off x="5394385" y="4397379"/>
                  <a:ext cx="412917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從 </a:t>
                  </a:r>
                  <a14:m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Δ</m:t>
                      </m:r>
                    </m:oMath>
                  </a14:m>
                  <a:r>
                    <a:rPr lang="zh-TW" altLang="en-US" sz="2800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 處跳躍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Δ</m:t>
                      </m:r>
                    </m:oMath>
                  </a14:m>
                  <a:endParaRPr lang="en-US" altLang="zh-TW" sz="2800" b="0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E1B6459-01A2-A760-D114-E51FE3762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385" y="4397379"/>
                  <a:ext cx="4129178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23BD958-626D-4C59-0252-4F4EA40DFB89}"/>
                  </a:ext>
                </a:extLst>
              </p:cNvPr>
              <p:cNvSpPr txBox="1"/>
              <p:nvPr/>
            </p:nvSpPr>
            <p:spPr>
              <a:xfrm>
                <a:off x="652587" y="2417196"/>
                <a:ext cx="10886826" cy="188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5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5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TW" sz="5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5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5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23BD958-626D-4C59-0252-4F4EA40D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7" y="2417196"/>
                <a:ext cx="10886826" cy="1885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32C9DAED-47A6-F2B7-CCCA-1E0D3DB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</a:t>
            </a:r>
            <a:r>
              <a:rPr lang="zh-TW" altLang="en-US" dirty="0"/>
              <a:t> </a:t>
            </a:r>
            <a:r>
              <a:rPr lang="zh-TW" altLang="en-US" b="1" dirty="0"/>
              <a:t>位移機率密度</a:t>
            </a:r>
          </a:p>
        </p:txBody>
      </p:sp>
    </p:spTree>
    <p:extLst>
      <p:ext uri="{BB962C8B-B14F-4D97-AF65-F5344CB8AC3E}">
        <p14:creationId xmlns:p14="http://schemas.microsoft.com/office/powerpoint/2010/main" val="302487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A69A-13DB-4286-EEC2-9C68259E4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31D0C-231E-32AE-B2AB-572A2B91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</a:t>
            </a:r>
            <a:r>
              <a:rPr lang="zh-TW" altLang="en-US" dirty="0"/>
              <a:t> </a:t>
            </a:r>
            <a:r>
              <a:rPr lang="zh-TW" altLang="en-US" b="1" dirty="0"/>
              <a:t>泰勒展開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1E2FC5C-3237-E91F-B1B9-AE99F1CD7DB0}"/>
                  </a:ext>
                </a:extLst>
              </p:cNvPr>
              <p:cNvSpPr txBox="1"/>
              <p:nvPr/>
            </p:nvSpPr>
            <p:spPr>
              <a:xfrm>
                <a:off x="402293" y="2497709"/>
                <a:ext cx="11387413" cy="1451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4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  <m:sup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1E2FC5C-3237-E91F-B1B9-AE99F1CD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93" y="2497709"/>
                <a:ext cx="11387413" cy="1451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FF9D2-CB94-83E1-329D-BE7639F0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D8689-26F5-5B6F-CAB8-AB548A7A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3094D0-FCE8-D3AE-0A2B-ECE7397CF8C6}"/>
                  </a:ext>
                </a:extLst>
              </p:cNvPr>
              <p:cNvSpPr txBox="1"/>
              <p:nvPr/>
            </p:nvSpPr>
            <p:spPr>
              <a:xfrm>
                <a:off x="1301866" y="3770454"/>
                <a:ext cx="9588266" cy="1451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sz="4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4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altLang="zh-TW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3094D0-FCE8-D3AE-0A2B-ECE7397CF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66" y="3770454"/>
                <a:ext cx="9588266" cy="1451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C83BA7B-F598-0E00-678A-262BA3F80A91}"/>
                  </a:ext>
                </a:extLst>
              </p:cNvPr>
              <p:cNvSpPr txBox="1"/>
              <p:nvPr/>
            </p:nvSpPr>
            <p:spPr>
              <a:xfrm>
                <a:off x="2038318" y="1707935"/>
                <a:ext cx="8115363" cy="1287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3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C83BA7B-F598-0E00-678A-262BA3F80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18" y="1707935"/>
                <a:ext cx="8115363" cy="1287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05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ECB6A-A9E6-7491-F894-3DAF9022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006BA-6D88-38BA-AA36-2E69AE58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07708B-397E-B667-1AC0-A076DDF0F88F}"/>
                  </a:ext>
                </a:extLst>
              </p:cNvPr>
              <p:cNvSpPr txBox="1"/>
              <p:nvPr/>
            </p:nvSpPr>
            <p:spPr>
              <a:xfrm>
                <a:off x="1388461" y="2415543"/>
                <a:ext cx="9538331" cy="188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TW" sz="3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3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TW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07708B-397E-B667-1AC0-A076DDF0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61" y="2415543"/>
                <a:ext cx="9538331" cy="1889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7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07393-32E4-68E3-1D2B-BE2402CA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423B7-3D2B-C16C-6D42-B5FA3D9E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5D50B5-F598-8DB1-B21F-DA02F01AF900}"/>
                  </a:ext>
                </a:extLst>
              </p:cNvPr>
              <p:cNvSpPr txBox="1"/>
              <p:nvPr/>
            </p:nvSpPr>
            <p:spPr>
              <a:xfrm>
                <a:off x="189782" y="2346716"/>
                <a:ext cx="11812436" cy="216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5D50B5-F598-8DB1-B21F-DA02F01A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2346716"/>
                <a:ext cx="11812436" cy="2164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8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8B11-1E99-281B-E093-13FC90BB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DC58A7D-D67D-78C9-86AC-7D92B2EC5390}"/>
              </a:ext>
            </a:extLst>
          </p:cNvPr>
          <p:cNvSpPr/>
          <p:nvPr/>
        </p:nvSpPr>
        <p:spPr>
          <a:xfrm>
            <a:off x="6974460" y="4313208"/>
            <a:ext cx="3428999" cy="1518249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9B400D-6494-3CC3-8504-EFE90F5D9F51}"/>
              </a:ext>
            </a:extLst>
          </p:cNvPr>
          <p:cNvSpPr/>
          <p:nvPr/>
        </p:nvSpPr>
        <p:spPr>
          <a:xfrm>
            <a:off x="1696532" y="4313208"/>
            <a:ext cx="3180272" cy="1518249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ED13DA-3234-DF2B-8238-11FD4727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28281D-4021-4FE7-47C3-E45D5EB56089}"/>
                  </a:ext>
                </a:extLst>
              </p:cNvPr>
              <p:cNvSpPr txBox="1"/>
              <p:nvPr/>
            </p:nvSpPr>
            <p:spPr>
              <a:xfrm>
                <a:off x="189782" y="1392087"/>
                <a:ext cx="11812436" cy="216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28281D-4021-4FE7-47C3-E45D5EB56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1392087"/>
                <a:ext cx="11812436" cy="2164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A02DD8F-248E-88FB-F83A-5A2E77ED729B}"/>
                  </a:ext>
                </a:extLst>
              </p:cNvPr>
              <p:cNvSpPr txBox="1"/>
              <p:nvPr/>
            </p:nvSpPr>
            <p:spPr>
              <a:xfrm>
                <a:off x="1791424" y="4495043"/>
                <a:ext cx="3045123" cy="115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A02DD8F-248E-88FB-F83A-5A2E77ED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424" y="4495043"/>
                <a:ext cx="3045123" cy="1154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7C38BC9-4978-7451-964F-952D1C68400F}"/>
                  </a:ext>
                </a:extLst>
              </p:cNvPr>
              <p:cNvSpPr txBox="1"/>
              <p:nvPr/>
            </p:nvSpPr>
            <p:spPr>
              <a:xfrm>
                <a:off x="6709919" y="4495043"/>
                <a:ext cx="3994030" cy="115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7C38BC9-4978-7451-964F-952D1C684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19" y="4495043"/>
                <a:ext cx="3994030" cy="1154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BFC1FCD-B0F4-5EA7-717B-D65647CA6DDB}"/>
              </a:ext>
            </a:extLst>
          </p:cNvPr>
          <p:cNvSpPr txBox="1"/>
          <p:nvPr/>
        </p:nvSpPr>
        <p:spPr>
          <a:xfrm>
            <a:off x="2175297" y="3329739"/>
            <a:ext cx="21422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正規化</a:t>
            </a:r>
            <a:endParaRPr lang="en-US" altLang="zh-TW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Normalization</a:t>
            </a:r>
            <a:endParaRPr lang="zh-TW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80182C-7AD8-CB3C-BB9B-877AD002C7EA}"/>
              </a:ext>
            </a:extLst>
          </p:cNvPr>
          <p:cNvSpPr txBox="1"/>
          <p:nvPr/>
        </p:nvSpPr>
        <p:spPr>
          <a:xfrm>
            <a:off x="7635820" y="3329739"/>
            <a:ext cx="21422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對稱性</a:t>
            </a:r>
            <a:endParaRPr lang="en-US" altLang="zh-TW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Symmetry</a:t>
            </a:r>
            <a:endParaRPr lang="zh-TW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69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41BE7-B5B6-5BAA-4A12-2899CBDE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A068D-6634-BEC7-3FAB-E19880B3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E0FF55-524E-2497-9A7D-A53EEAC41F39}"/>
                  </a:ext>
                </a:extLst>
              </p:cNvPr>
              <p:cNvSpPr txBox="1"/>
              <p:nvPr/>
            </p:nvSpPr>
            <p:spPr>
              <a:xfrm>
                <a:off x="189782" y="2812570"/>
                <a:ext cx="11812436" cy="168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×0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E0FF55-524E-2497-9A7D-A53EEAC4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2812570"/>
                <a:ext cx="11812436" cy="1683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146D-0623-195A-4950-63A529DE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83B18-9952-B569-B5D6-A5ED983F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A8AB7A-4788-8E0E-A5ED-86596D531D47}"/>
                  </a:ext>
                </a:extLst>
              </p:cNvPr>
              <p:cNvSpPr txBox="1"/>
              <p:nvPr/>
            </p:nvSpPr>
            <p:spPr>
              <a:xfrm>
                <a:off x="189782" y="2696139"/>
                <a:ext cx="11812436" cy="146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4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A8AB7A-4788-8E0E-A5ED-86596D531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2696139"/>
                <a:ext cx="11812436" cy="1465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6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861C-E03A-65CC-1533-DC893407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4625B-72F5-3100-6EC6-DDAFD353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隨機漫步 </a:t>
            </a:r>
            <a:r>
              <a:rPr lang="en-US" altLang="zh-TW" b="1" dirty="0"/>
              <a:t>Random Walk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178A3E-E83B-1661-7012-27351AAA2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5"/>
            <a:ext cx="7327462" cy="373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一維情形：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101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分子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被其他分子碰撞，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每次皆有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50%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機率向左或向右移動一定距離。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A9F279F-B920-74D8-FA53-E40F8824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39" y="3217439"/>
            <a:ext cx="4325522" cy="26993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242327A-18BF-2E8A-8E96-3AB68DAB0F07}"/>
              </a:ext>
            </a:extLst>
          </p:cNvPr>
          <p:cNvSpPr txBox="1"/>
          <p:nvPr/>
        </p:nvSpPr>
        <p:spPr>
          <a:xfrm>
            <a:off x="6432582" y="4182386"/>
            <a:ext cx="7850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E4A96ED-EE94-4857-4157-68A17A5E77D8}"/>
              </a:ext>
            </a:extLst>
          </p:cNvPr>
          <p:cNvSpPr txBox="1"/>
          <p:nvPr/>
        </p:nvSpPr>
        <p:spPr>
          <a:xfrm>
            <a:off x="4888965" y="4182386"/>
            <a:ext cx="773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</a:t>
            </a:r>
            <a:endParaRPr lang="en-US" altLang="zh-TW" sz="4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E0D970B-07D5-60A9-124F-B423C2B122D1}"/>
                  </a:ext>
                </a:extLst>
              </p:cNvPr>
              <p:cNvSpPr txBox="1"/>
              <p:nvPr/>
            </p:nvSpPr>
            <p:spPr>
              <a:xfrm>
                <a:off x="4976076" y="3710797"/>
                <a:ext cx="7738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𝟓𝟎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%</m:t>
                      </m:r>
                    </m:oMath>
                  </m:oMathPara>
                </a14:m>
                <a:endParaRPr lang="en-US" altLang="zh-TW" sz="28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E0D970B-07D5-60A9-124F-B423C2B1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76" y="3710797"/>
                <a:ext cx="7738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F2BC71F-32EE-4483-44A7-1791B64B4771}"/>
                  </a:ext>
                </a:extLst>
              </p:cNvPr>
              <p:cNvSpPr txBox="1"/>
              <p:nvPr/>
            </p:nvSpPr>
            <p:spPr>
              <a:xfrm>
                <a:off x="6454573" y="3710797"/>
                <a:ext cx="7738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𝟓𝟎</m:t>
                      </m:r>
                      <m:r>
                        <a:rPr lang="en-US" altLang="zh-TW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JhengHei" panose="020B0604030504040204" pitchFamily="34" charset="-120"/>
                        </a:rPr>
                        <m:t>%</m:t>
                      </m:r>
                    </m:oMath>
                  </m:oMathPara>
                </a14:m>
                <a:endParaRPr lang="en-US" altLang="zh-TW" sz="28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F2BC71F-32EE-4483-44A7-1791B64B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3710797"/>
                <a:ext cx="773855" cy="523220"/>
              </a:xfrm>
              <a:prstGeom prst="rect">
                <a:avLst/>
              </a:prstGeom>
              <a:blipFill>
                <a:blip r:embed="rId4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13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9B2B-A4A9-ACFC-C00D-7B9BF8A17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E8C08-8C43-2F83-5ED1-681225E0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BA4B663-AF11-B62D-55E4-6272EF15170C}"/>
                  </a:ext>
                </a:extLst>
              </p:cNvPr>
              <p:cNvSpPr txBox="1"/>
              <p:nvPr/>
            </p:nvSpPr>
            <p:spPr>
              <a:xfrm>
                <a:off x="189782" y="1863664"/>
                <a:ext cx="11812436" cy="208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4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4000" dirty="0"/>
              </a:p>
              <a:p>
                <a:endParaRPr lang="zh-TW" altLang="en-US" sz="4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BA4B663-AF11-B62D-55E4-6272EF15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1863664"/>
                <a:ext cx="11812436" cy="2081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5960A62-8E12-7B03-C3C8-F1DDAB32F04B}"/>
                  </a:ext>
                </a:extLst>
              </p:cNvPr>
              <p:cNvSpPr txBox="1"/>
              <p:nvPr/>
            </p:nvSpPr>
            <p:spPr>
              <a:xfrm>
                <a:off x="3007750" y="3944939"/>
                <a:ext cx="6176499" cy="1262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5960A62-8E12-7B03-C3C8-F1DDAB32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50" y="3944939"/>
                <a:ext cx="6176499" cy="1262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55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3E9C2-586D-2212-5F72-3E48C569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D4332-95F9-BA62-F751-2E802763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264C9A7-87D3-D86A-2863-0188933A2D81}"/>
                  </a:ext>
                </a:extLst>
              </p:cNvPr>
              <p:cNvSpPr txBox="1"/>
              <p:nvPr/>
            </p:nvSpPr>
            <p:spPr>
              <a:xfrm>
                <a:off x="189782" y="2677075"/>
                <a:ext cx="11812436" cy="208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4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4000" dirty="0">
                  <a:solidFill>
                    <a:schemeClr val="tx1"/>
                  </a:solidFill>
                </a:endParaRPr>
              </a:p>
              <a:p>
                <a:endParaRPr lang="zh-TW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264C9A7-87D3-D86A-2863-0188933A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2677075"/>
                <a:ext cx="11812436" cy="2081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12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340F-D9DC-BD6B-E56D-7ED8B545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D918B-2EDB-396A-ED82-C8528EB3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6BD0FB3-44CD-115A-AA37-E03E7D937595}"/>
                  </a:ext>
                </a:extLst>
              </p:cNvPr>
              <p:cNvSpPr txBox="1"/>
              <p:nvPr/>
            </p:nvSpPr>
            <p:spPr>
              <a:xfrm>
                <a:off x="189782" y="2659823"/>
                <a:ext cx="11812436" cy="208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4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TW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TW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4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nary>
                    </m:oMath>
                  </m:oMathPara>
                </a14:m>
                <a:endParaRPr lang="zh-TW" altLang="en-US" sz="4000" dirty="0">
                  <a:solidFill>
                    <a:schemeClr val="tx1"/>
                  </a:solidFill>
                </a:endParaRPr>
              </a:p>
              <a:p>
                <a:endParaRPr lang="zh-TW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6BD0FB3-44CD-115A-AA37-E03E7D93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2" y="2659823"/>
                <a:ext cx="11812436" cy="2081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4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B9502-B232-79E5-BF3D-8B6947DC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CE43F1-40E2-985A-6395-9CD78A0267AA}"/>
              </a:ext>
            </a:extLst>
          </p:cNvPr>
          <p:cNvSpPr/>
          <p:nvPr/>
        </p:nvSpPr>
        <p:spPr>
          <a:xfrm>
            <a:off x="3588585" y="2714859"/>
            <a:ext cx="5072335" cy="1759372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FB30E2-6341-2B21-D149-6DB7DC29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DC9BEC9-7914-7120-4133-51F797487471}"/>
                  </a:ext>
                </a:extLst>
              </p:cNvPr>
              <p:cNvSpPr txBox="1"/>
              <p:nvPr/>
            </p:nvSpPr>
            <p:spPr>
              <a:xfrm>
                <a:off x="212786" y="2912860"/>
                <a:ext cx="11812436" cy="19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4000" dirty="0">
                  <a:solidFill>
                    <a:schemeClr val="tx1"/>
                  </a:solidFill>
                </a:endParaRPr>
              </a:p>
              <a:p>
                <a:endParaRPr lang="zh-TW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DC9BEC9-7914-7120-4133-51F79748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6" y="2912860"/>
                <a:ext cx="11812436" cy="1943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62A8FF4F-CEF3-350E-9F29-D4FF03694280}"/>
              </a:ext>
            </a:extLst>
          </p:cNvPr>
          <p:cNvSpPr txBox="1"/>
          <p:nvPr/>
        </p:nvSpPr>
        <p:spPr>
          <a:xfrm>
            <a:off x="4624480" y="4607746"/>
            <a:ext cx="3242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擴散係數</a:t>
            </a:r>
            <a:endParaRPr lang="en-US" altLang="zh-TW" sz="3200" b="1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 Diffusivity</a:t>
            </a:r>
            <a:endParaRPr lang="zh-TW" altLang="en-US" sz="20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0FBC1E-C66D-2169-8DAD-765CE9EEBA00}"/>
              </a:ext>
            </a:extLst>
          </p:cNvPr>
          <p:cNvSpPr txBox="1"/>
          <p:nvPr/>
        </p:nvSpPr>
        <p:spPr>
          <a:xfrm>
            <a:off x="4497958" y="1644578"/>
            <a:ext cx="3242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擴散方程</a:t>
            </a:r>
            <a:endParaRPr lang="en-US" altLang="zh-TW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Diffusion Equation</a:t>
            </a:r>
            <a:endParaRPr lang="zh-TW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59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31A7-6413-34A3-9337-489A748C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61BFA8-5017-7732-0C0C-651CAB46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4E8F27B-6966-6517-E73F-236BA4A30F83}"/>
                  </a:ext>
                </a:extLst>
              </p:cNvPr>
              <p:cNvSpPr txBox="1"/>
              <p:nvPr/>
            </p:nvSpPr>
            <p:spPr>
              <a:xfrm>
                <a:off x="580847" y="2671320"/>
                <a:ext cx="11846942" cy="13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3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3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3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4E8F27B-6966-6517-E73F-236BA4A3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7" y="2671320"/>
                <a:ext cx="11846942" cy="1348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24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4414-9080-BEE8-5951-25CD8AE9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D5B03-B277-672F-11E5-BB75502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BDEEEE-CDD9-C0A0-6C10-664C309FC083}"/>
                  </a:ext>
                </a:extLst>
              </p:cNvPr>
              <p:cNvSpPr txBox="1"/>
              <p:nvPr/>
            </p:nvSpPr>
            <p:spPr>
              <a:xfrm>
                <a:off x="905772" y="2338149"/>
                <a:ext cx="4859545" cy="1069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BDEEEE-CDD9-C0A0-6C10-664C309FC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2" y="2338149"/>
                <a:ext cx="4859545" cy="1069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7BDA6DD-2DD6-D6ED-F883-B2A81590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5170"/>
            <a:ext cx="5866618" cy="394962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B55DE9E-887A-9AEC-114D-E91245F65644}"/>
              </a:ext>
            </a:extLst>
          </p:cNvPr>
          <p:cNvCxnSpPr/>
          <p:nvPr/>
        </p:nvCxnSpPr>
        <p:spPr>
          <a:xfrm>
            <a:off x="6147758" y="4984791"/>
            <a:ext cx="58148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F158F0B-DA86-0566-60DB-EA7AAFF54477}"/>
              </a:ext>
            </a:extLst>
          </p:cNvPr>
          <p:cNvCxnSpPr>
            <a:cxnSpLocks/>
          </p:cNvCxnSpPr>
          <p:nvPr/>
        </p:nvCxnSpPr>
        <p:spPr>
          <a:xfrm flipV="1">
            <a:off x="6346822" y="622701"/>
            <a:ext cx="0" cy="46365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92A245-F162-19D0-D055-49107E48DEC3}"/>
              </a:ext>
            </a:extLst>
          </p:cNvPr>
          <p:cNvCxnSpPr>
            <a:cxnSpLocks/>
          </p:cNvCxnSpPr>
          <p:nvPr/>
        </p:nvCxnSpPr>
        <p:spPr>
          <a:xfrm>
            <a:off x="7936302" y="5538159"/>
            <a:ext cx="2254370" cy="0"/>
          </a:xfrm>
          <a:prstGeom prst="straightConnector1">
            <a:avLst/>
          </a:prstGeom>
          <a:ln w="76200">
            <a:solidFill>
              <a:srgbClr val="7F7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FF82D5B-75A1-DCEB-5C77-B3F868E8CEE1}"/>
                  </a:ext>
                </a:extLst>
              </p:cNvPr>
              <p:cNvSpPr txBox="1"/>
              <p:nvPr/>
            </p:nvSpPr>
            <p:spPr>
              <a:xfrm>
                <a:off x="6599536" y="5771071"/>
                <a:ext cx="48595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1" i="1" smtClean="0">
                          <a:solidFill>
                            <a:srgbClr val="7F7F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zh-TW" altLang="en-US" sz="2800" b="1" dirty="0">
                  <a:solidFill>
                    <a:srgbClr val="7F7FFF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FF82D5B-75A1-DCEB-5C77-B3F868E8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36" y="5771071"/>
                <a:ext cx="48595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4E58624-82FF-B949-AACE-05397665F279}"/>
                  </a:ext>
                </a:extLst>
              </p:cNvPr>
              <p:cNvSpPr txBox="1"/>
              <p:nvPr/>
            </p:nvSpPr>
            <p:spPr>
              <a:xfrm>
                <a:off x="6285784" y="517700"/>
                <a:ext cx="1759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4E58624-82FF-B949-AACE-0539766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84" y="517700"/>
                <a:ext cx="17597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494BC56-A1A4-E116-E18A-F173148B5B7D}"/>
                  </a:ext>
                </a:extLst>
              </p:cNvPr>
              <p:cNvSpPr txBox="1"/>
              <p:nvPr/>
            </p:nvSpPr>
            <p:spPr>
              <a:xfrm>
                <a:off x="10913071" y="4278587"/>
                <a:ext cx="1759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494BC56-A1A4-E116-E18A-F173148B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071" y="4278587"/>
                <a:ext cx="17597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E67B378-CADA-AF79-03A1-B71834607FFF}"/>
                  </a:ext>
                </a:extLst>
              </p:cNvPr>
              <p:cNvSpPr txBox="1"/>
              <p:nvPr/>
            </p:nvSpPr>
            <p:spPr>
              <a:xfrm>
                <a:off x="905772" y="4253996"/>
                <a:ext cx="4859545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TW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𝑫𝒕</m:t>
                          </m:r>
                        </m:e>
                      </m:rad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altLang="zh-TW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rad>
                    </m:oMath>
                  </m:oMathPara>
                </a14:m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E67B378-CADA-AF79-03A1-B7183460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2" y="4253996"/>
                <a:ext cx="4859545" cy="572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98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6370-80DF-9871-9B12-F0AE4082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5A8C-4078-C227-60BC-6D0C476D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 </a:t>
            </a:r>
            <a:r>
              <a:rPr lang="zh-TW" altLang="en-US" b="1" dirty="0"/>
              <a:t>實驗驗證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9419192-26F4-4F10-2AC1-AD91195ADC18}"/>
                  </a:ext>
                </a:extLst>
              </p:cNvPr>
              <p:cNvSpPr txBox="1"/>
              <p:nvPr/>
            </p:nvSpPr>
            <p:spPr>
              <a:xfrm>
                <a:off x="588032" y="2600695"/>
                <a:ext cx="11015932" cy="10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9419192-26F4-4F10-2AC1-AD91195AD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2" y="2600695"/>
                <a:ext cx="11015932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A695851B-6F8B-7A5D-A654-E888622BEF34}"/>
              </a:ext>
            </a:extLst>
          </p:cNvPr>
          <p:cNvSpPr/>
          <p:nvPr/>
        </p:nvSpPr>
        <p:spPr>
          <a:xfrm>
            <a:off x="2041585" y="4148270"/>
            <a:ext cx="8273811" cy="14894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64360D-DD6E-4FBC-C06D-1059FB5B73E4}"/>
              </a:ext>
            </a:extLst>
          </p:cNvPr>
          <p:cNvSpPr/>
          <p:nvPr/>
        </p:nvSpPr>
        <p:spPr>
          <a:xfrm>
            <a:off x="5233358" y="4157933"/>
            <a:ext cx="1708031" cy="148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47BFBD-9323-CAA1-7F66-8236943B1644}"/>
                  </a:ext>
                </a:extLst>
              </p:cNvPr>
              <p:cNvSpPr txBox="1"/>
              <p:nvPr/>
            </p:nvSpPr>
            <p:spPr>
              <a:xfrm>
                <a:off x="4803475" y="5589917"/>
                <a:ext cx="9992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47BFBD-9323-CAA1-7F66-8236943B1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75" y="5589917"/>
                <a:ext cx="9992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4620558-DD99-19C2-3B83-32F6E0ABF68E}"/>
                  </a:ext>
                </a:extLst>
              </p:cNvPr>
              <p:cNvSpPr txBox="1"/>
              <p:nvPr/>
            </p:nvSpPr>
            <p:spPr>
              <a:xfrm>
                <a:off x="6020878" y="5611100"/>
                <a:ext cx="18410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4620558-DD99-19C2-3B83-32F6E0ABF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878" y="5611100"/>
                <a:ext cx="18410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6F4DDC0E-D0DA-AE80-AA1E-C4DBF46A6EA2}"/>
              </a:ext>
            </a:extLst>
          </p:cNvPr>
          <p:cNvSpPr/>
          <p:nvPr/>
        </p:nvSpPr>
        <p:spPr>
          <a:xfrm>
            <a:off x="4623758" y="4514491"/>
            <a:ext cx="437072" cy="667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FCAE79B-4EDD-C6AD-6609-F2BD411956AC}"/>
              </a:ext>
            </a:extLst>
          </p:cNvPr>
          <p:cNvSpPr/>
          <p:nvPr/>
        </p:nvSpPr>
        <p:spPr>
          <a:xfrm>
            <a:off x="7152736" y="4511615"/>
            <a:ext cx="437072" cy="667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87FD277-315A-0863-3851-D86D410AD8B4}"/>
                  </a:ext>
                </a:extLst>
              </p:cNvPr>
              <p:cNvSpPr txBox="1"/>
              <p:nvPr/>
            </p:nvSpPr>
            <p:spPr>
              <a:xfrm>
                <a:off x="5206041" y="4511615"/>
                <a:ext cx="18410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87FD277-315A-0863-3851-D86D410A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041" y="4511615"/>
                <a:ext cx="18410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3B556A0-7DD5-DB36-297E-B1470DEC575F}"/>
                  </a:ext>
                </a:extLst>
              </p:cNvPr>
              <p:cNvSpPr txBox="1"/>
              <p:nvPr/>
            </p:nvSpPr>
            <p:spPr>
              <a:xfrm>
                <a:off x="2822275" y="4515276"/>
                <a:ext cx="18410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3B556A0-7DD5-DB36-297E-B1470DEC5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75" y="4515276"/>
                <a:ext cx="18410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F936B6C-1000-FE4A-74CB-8C241DDD0149}"/>
                  </a:ext>
                </a:extLst>
              </p:cNvPr>
              <p:cNvSpPr txBox="1"/>
              <p:nvPr/>
            </p:nvSpPr>
            <p:spPr>
              <a:xfrm>
                <a:off x="7674995" y="4468214"/>
                <a:ext cx="26404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F936B6C-1000-FE4A-74CB-8C241DDD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995" y="4468214"/>
                <a:ext cx="26404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A12700-B6B5-10A2-5918-3A68DC9B120C}"/>
                  </a:ext>
                </a:extLst>
              </p:cNvPr>
              <p:cNvSpPr txBox="1"/>
              <p:nvPr/>
            </p:nvSpPr>
            <p:spPr>
              <a:xfrm>
                <a:off x="1959093" y="1667989"/>
                <a:ext cx="82738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A12700-B6B5-10A2-5918-3A68DC9B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093" y="1667989"/>
                <a:ext cx="827381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92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AB04-B075-477E-BCF4-6526D308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5A2462E-8101-2FD5-05A4-8C3A272A3E57}"/>
              </a:ext>
            </a:extLst>
          </p:cNvPr>
          <p:cNvSpPr/>
          <p:nvPr/>
        </p:nvSpPr>
        <p:spPr>
          <a:xfrm>
            <a:off x="1017917" y="2283126"/>
            <a:ext cx="2455641" cy="3571334"/>
          </a:xfrm>
          <a:prstGeom prst="rect">
            <a:avLst/>
          </a:prstGeom>
          <a:solidFill>
            <a:srgbClr val="DCE5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5A062D-FAF9-F19A-2F8B-A6A727E1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 </a:t>
            </a:r>
            <a:r>
              <a:rPr lang="zh-TW" altLang="en-US" b="1" dirty="0"/>
              <a:t>實驗驗證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0637750-E8A5-A0C3-F1A5-9C53314C7843}"/>
              </a:ext>
            </a:extLst>
          </p:cNvPr>
          <p:cNvCxnSpPr>
            <a:cxnSpLocks/>
          </p:cNvCxnSpPr>
          <p:nvPr/>
        </p:nvCxnSpPr>
        <p:spPr>
          <a:xfrm>
            <a:off x="1017917" y="2081842"/>
            <a:ext cx="0" cy="3784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FCF1BDA-FCB1-B3C8-3ACC-8FD57AA482B2}"/>
              </a:ext>
            </a:extLst>
          </p:cNvPr>
          <p:cNvCxnSpPr>
            <a:cxnSpLocks/>
          </p:cNvCxnSpPr>
          <p:nvPr/>
        </p:nvCxnSpPr>
        <p:spPr>
          <a:xfrm flipH="1">
            <a:off x="1000664" y="5854460"/>
            <a:ext cx="252466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FA3BFBB-1078-3F7F-FB94-790FAC316105}"/>
              </a:ext>
            </a:extLst>
          </p:cNvPr>
          <p:cNvCxnSpPr>
            <a:cxnSpLocks/>
          </p:cNvCxnSpPr>
          <p:nvPr/>
        </p:nvCxnSpPr>
        <p:spPr>
          <a:xfrm>
            <a:off x="3499449" y="2099095"/>
            <a:ext cx="0" cy="3784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18B5B23-3876-438A-62A2-84244941FB34}"/>
              </a:ext>
            </a:extLst>
          </p:cNvPr>
          <p:cNvSpPr/>
          <p:nvPr/>
        </p:nvSpPr>
        <p:spPr>
          <a:xfrm>
            <a:off x="1909313" y="3559834"/>
            <a:ext cx="707366" cy="7073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0171EC1-26FE-1E6B-F91C-941744F0D7AD}"/>
              </a:ext>
            </a:extLst>
          </p:cNvPr>
          <p:cNvCxnSpPr/>
          <p:nvPr/>
        </p:nvCxnSpPr>
        <p:spPr>
          <a:xfrm>
            <a:off x="1627518" y="3559834"/>
            <a:ext cx="0" cy="822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570DFBF-0432-98E6-F323-A0C7A24E112C}"/>
                  </a:ext>
                </a:extLst>
              </p:cNvPr>
              <p:cNvSpPr txBox="1"/>
              <p:nvPr/>
            </p:nvSpPr>
            <p:spPr>
              <a:xfrm>
                <a:off x="856891" y="3651907"/>
                <a:ext cx="95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C4CDFBB-F036-C61A-F2CF-5F4744523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91" y="3651907"/>
                <a:ext cx="95753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0B53448-2CED-1356-27E9-561BFAA73941}"/>
              </a:ext>
            </a:extLst>
          </p:cNvPr>
          <p:cNvCxnSpPr>
            <a:cxnSpLocks/>
          </p:cNvCxnSpPr>
          <p:nvPr/>
        </p:nvCxnSpPr>
        <p:spPr>
          <a:xfrm>
            <a:off x="2262996" y="3913517"/>
            <a:ext cx="0" cy="1095555"/>
          </a:xfrm>
          <a:prstGeom prst="straightConnector1">
            <a:avLst/>
          </a:prstGeom>
          <a:ln w="76200">
            <a:solidFill>
              <a:srgbClr val="01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ECAFB7F-089C-F746-9CA3-F22471F51A9A}"/>
                  </a:ext>
                </a:extLst>
              </p:cNvPr>
              <p:cNvSpPr txBox="1"/>
              <p:nvPr/>
            </p:nvSpPr>
            <p:spPr>
              <a:xfrm>
                <a:off x="1814424" y="5009072"/>
                <a:ext cx="95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</a:rPr>
                        <m:t>𝒎𝒈</m:t>
                      </m:r>
                    </m:oMath>
                  </m:oMathPara>
                </a14:m>
                <a:endParaRPr lang="zh-TW" altLang="en-US" sz="2800" b="1" dirty="0">
                  <a:solidFill>
                    <a:srgbClr val="0101FF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4C8FDB-5247-3E00-1E18-1F2C3AB9B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24" y="5009072"/>
                <a:ext cx="9575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3104BAF-4A97-71E6-E811-6F33B3D829D6}"/>
              </a:ext>
            </a:extLst>
          </p:cNvPr>
          <p:cNvCxnSpPr>
            <a:cxnSpLocks/>
          </p:cNvCxnSpPr>
          <p:nvPr/>
        </p:nvCxnSpPr>
        <p:spPr>
          <a:xfrm flipV="1">
            <a:off x="2268747" y="2817964"/>
            <a:ext cx="0" cy="10944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15BA3B9-7E20-B2BA-0F24-04B8FEA9B084}"/>
                  </a:ext>
                </a:extLst>
              </p:cNvPr>
              <p:cNvSpPr txBox="1"/>
              <p:nvPr/>
            </p:nvSpPr>
            <p:spPr>
              <a:xfrm>
                <a:off x="1224953" y="2381301"/>
                <a:ext cx="22486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𝝅𝜼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𝒓𝒗</m:t>
                      </m:r>
                    </m:oMath>
                  </m:oMathPara>
                </a14:m>
                <a:endParaRPr lang="zh-TW" alt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15BA3B9-7E20-B2BA-0F24-04B8FEA9B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53" y="2381301"/>
                <a:ext cx="22486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BC861557-289E-5FAD-8E8F-8FA32F52A9D2}"/>
              </a:ext>
            </a:extLst>
          </p:cNvPr>
          <p:cNvSpPr/>
          <p:nvPr/>
        </p:nvSpPr>
        <p:spPr>
          <a:xfrm>
            <a:off x="3982527" y="2120795"/>
            <a:ext cx="3180272" cy="1259248"/>
          </a:xfrm>
          <a:prstGeom prst="rect">
            <a:avLst/>
          </a:prstGeom>
          <a:solidFill>
            <a:srgbClr val="FFC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74279B3-235D-9C91-CDC6-637891BFAB48}"/>
                  </a:ext>
                </a:extLst>
              </p:cNvPr>
              <p:cNvSpPr txBox="1"/>
              <p:nvPr/>
            </p:nvSpPr>
            <p:spPr>
              <a:xfrm>
                <a:off x="4050101" y="2283125"/>
                <a:ext cx="3045123" cy="878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𝑚𝑔h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74279B3-235D-9C91-CDC6-637891BFA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101" y="2283125"/>
                <a:ext cx="3045123" cy="8783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66AEDD18-504D-B375-0686-3A5CC9D89DE5}"/>
              </a:ext>
            </a:extLst>
          </p:cNvPr>
          <p:cNvSpPr txBox="1"/>
          <p:nvPr/>
        </p:nvSpPr>
        <p:spPr>
          <a:xfrm>
            <a:off x="3880446" y="1532212"/>
            <a:ext cx="2142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實驗結果</a:t>
            </a:r>
            <a:endParaRPr lang="en-US" altLang="zh-TW" sz="28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6962B28-4389-FADF-1EBC-B01DBB10426E}"/>
                  </a:ext>
                </a:extLst>
              </p:cNvPr>
              <p:cNvSpPr txBox="1"/>
              <p:nvPr/>
            </p:nvSpPr>
            <p:spPr>
              <a:xfrm>
                <a:off x="3982526" y="3659953"/>
                <a:ext cx="7668883" cy="1128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𝑚𝑔𝐷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6962B28-4389-FADF-1EBC-B01DBB10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26" y="3659953"/>
                <a:ext cx="7668883" cy="11285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369B9D1-265B-D928-DC69-CA32A3357DC5}"/>
                  </a:ext>
                </a:extLst>
              </p:cNvPr>
              <p:cNvSpPr txBox="1"/>
              <p:nvPr/>
            </p:nvSpPr>
            <p:spPr>
              <a:xfrm>
                <a:off x="3922130" y="4947517"/>
                <a:ext cx="44684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369B9D1-265B-D928-DC69-CA32A3357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30" y="4947517"/>
                <a:ext cx="446849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A666066A-FA37-0F11-A62B-3D538689CC72}"/>
              </a:ext>
            </a:extLst>
          </p:cNvPr>
          <p:cNvSpPr/>
          <p:nvPr/>
        </p:nvSpPr>
        <p:spPr>
          <a:xfrm>
            <a:off x="7421592" y="2120795"/>
            <a:ext cx="4446557" cy="1259248"/>
          </a:xfrm>
          <a:prstGeom prst="rect">
            <a:avLst/>
          </a:prstGeom>
          <a:solidFill>
            <a:schemeClr val="accent6">
              <a:lumMod val="40000"/>
              <a:lumOff val="60000"/>
              <a:alpha val="2705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D6687FB-D095-9B5B-B6F3-242AE4A3F0B9}"/>
                  </a:ext>
                </a:extLst>
              </p:cNvPr>
              <p:cNvSpPr txBox="1"/>
              <p:nvPr/>
            </p:nvSpPr>
            <p:spPr>
              <a:xfrm>
                <a:off x="7421593" y="2256172"/>
                <a:ext cx="4547558" cy="10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D6687FB-D095-9B5B-B6F3-242AE4A3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93" y="2256172"/>
                <a:ext cx="4547558" cy="10273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037EE1-2272-ECF4-6A6C-58B5343621B1}"/>
              </a:ext>
            </a:extLst>
          </p:cNvPr>
          <p:cNvSpPr txBox="1"/>
          <p:nvPr/>
        </p:nvSpPr>
        <p:spPr>
          <a:xfrm>
            <a:off x="7319512" y="1532212"/>
            <a:ext cx="2142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理論驗證</a:t>
            </a:r>
            <a:endParaRPr lang="en-US" altLang="zh-TW" sz="2800" b="1" dirty="0">
              <a:solidFill>
                <a:srgbClr val="00B05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404939"/>
      </p:ext>
    </p:extLst>
  </p:cSld>
  <p:clrMapOvr>
    <a:masterClrMapping/>
  </p:clrMapOvr>
  <p:transition spd="med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19B7-B1FF-CCDA-1EBD-EC002AD4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B4D1544-7F86-D47A-E0E5-01151FFF31A1}"/>
              </a:ext>
            </a:extLst>
          </p:cNvPr>
          <p:cNvSpPr/>
          <p:nvPr/>
        </p:nvSpPr>
        <p:spPr>
          <a:xfrm>
            <a:off x="1017917" y="2283126"/>
            <a:ext cx="2455641" cy="3571334"/>
          </a:xfrm>
          <a:prstGeom prst="rect">
            <a:avLst/>
          </a:prstGeom>
          <a:solidFill>
            <a:srgbClr val="DCE5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BD4983-C9F7-F497-7508-8DC0D8A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Einstein’s Theory: </a:t>
            </a:r>
            <a:r>
              <a:rPr lang="zh-TW" altLang="en-US" b="1" dirty="0"/>
              <a:t>實驗驗證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875408A-0C19-DA41-AA9A-89ECC727FD59}"/>
              </a:ext>
            </a:extLst>
          </p:cNvPr>
          <p:cNvCxnSpPr>
            <a:cxnSpLocks/>
          </p:cNvCxnSpPr>
          <p:nvPr/>
        </p:nvCxnSpPr>
        <p:spPr>
          <a:xfrm>
            <a:off x="1017917" y="2081842"/>
            <a:ext cx="0" cy="3784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492094B-B511-7CA1-BBFB-FAFC98A50BF8}"/>
              </a:ext>
            </a:extLst>
          </p:cNvPr>
          <p:cNvCxnSpPr>
            <a:cxnSpLocks/>
          </p:cNvCxnSpPr>
          <p:nvPr/>
        </p:nvCxnSpPr>
        <p:spPr>
          <a:xfrm flipH="1">
            <a:off x="1000664" y="5854460"/>
            <a:ext cx="252466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294B932-31C8-E5A8-94D3-370F5D73D1CC}"/>
              </a:ext>
            </a:extLst>
          </p:cNvPr>
          <p:cNvCxnSpPr>
            <a:cxnSpLocks/>
          </p:cNvCxnSpPr>
          <p:nvPr/>
        </p:nvCxnSpPr>
        <p:spPr>
          <a:xfrm>
            <a:off x="3499449" y="2099095"/>
            <a:ext cx="0" cy="3784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EC4725E4-1BE4-5D39-509A-8E5F7F85A2AE}"/>
              </a:ext>
            </a:extLst>
          </p:cNvPr>
          <p:cNvSpPr/>
          <p:nvPr/>
        </p:nvSpPr>
        <p:spPr>
          <a:xfrm>
            <a:off x="1909313" y="3559834"/>
            <a:ext cx="707366" cy="7073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2A8164B-8529-6ED7-0FE5-051E4B9935A7}"/>
              </a:ext>
            </a:extLst>
          </p:cNvPr>
          <p:cNvCxnSpPr/>
          <p:nvPr/>
        </p:nvCxnSpPr>
        <p:spPr>
          <a:xfrm>
            <a:off x="1627518" y="3559834"/>
            <a:ext cx="0" cy="822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C39F749-294C-73CC-51FD-9A12D0F032B7}"/>
                  </a:ext>
                </a:extLst>
              </p:cNvPr>
              <p:cNvSpPr txBox="1"/>
              <p:nvPr/>
            </p:nvSpPr>
            <p:spPr>
              <a:xfrm>
                <a:off x="856891" y="3651907"/>
                <a:ext cx="95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C4CDFBB-F036-C61A-F2CF-5F4744523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91" y="3651907"/>
                <a:ext cx="95753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4500318-29ED-73ED-BA04-2FD9B8E359CF}"/>
              </a:ext>
            </a:extLst>
          </p:cNvPr>
          <p:cNvCxnSpPr>
            <a:cxnSpLocks/>
          </p:cNvCxnSpPr>
          <p:nvPr/>
        </p:nvCxnSpPr>
        <p:spPr>
          <a:xfrm>
            <a:off x="2262996" y="3913517"/>
            <a:ext cx="0" cy="1095555"/>
          </a:xfrm>
          <a:prstGeom prst="straightConnector1">
            <a:avLst/>
          </a:prstGeom>
          <a:ln w="76200">
            <a:solidFill>
              <a:srgbClr val="01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4CB7559-8F44-A6D8-A331-1A1F6B9FA4F0}"/>
                  </a:ext>
                </a:extLst>
              </p:cNvPr>
              <p:cNvSpPr txBox="1"/>
              <p:nvPr/>
            </p:nvSpPr>
            <p:spPr>
              <a:xfrm>
                <a:off x="1814424" y="5009072"/>
                <a:ext cx="95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0101FF"/>
                          </a:solidFill>
                          <a:latin typeface="Cambria Math" panose="02040503050406030204" pitchFamily="18" charset="0"/>
                        </a:rPr>
                        <m:t>𝒎𝒈</m:t>
                      </m:r>
                    </m:oMath>
                  </m:oMathPara>
                </a14:m>
                <a:endParaRPr lang="zh-TW" altLang="en-US" sz="2800" b="1" dirty="0">
                  <a:solidFill>
                    <a:srgbClr val="0101FF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4C8FDB-5247-3E00-1E18-1F2C3AB9B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24" y="5009072"/>
                <a:ext cx="9575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E7C5117-A247-390B-70DE-307EFD8767BE}"/>
              </a:ext>
            </a:extLst>
          </p:cNvPr>
          <p:cNvCxnSpPr>
            <a:cxnSpLocks/>
          </p:cNvCxnSpPr>
          <p:nvPr/>
        </p:nvCxnSpPr>
        <p:spPr>
          <a:xfrm flipV="1">
            <a:off x="2268747" y="2817964"/>
            <a:ext cx="0" cy="10944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EF6168A-49D0-1134-C9A7-349DCE5FB866}"/>
                  </a:ext>
                </a:extLst>
              </p:cNvPr>
              <p:cNvSpPr txBox="1"/>
              <p:nvPr/>
            </p:nvSpPr>
            <p:spPr>
              <a:xfrm>
                <a:off x="1224953" y="2381301"/>
                <a:ext cx="22486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𝝅𝜼</m:t>
                      </m:r>
                      <m:r>
                        <a:rPr lang="en-US" altLang="zh-TW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𝒓𝒗</m:t>
                      </m:r>
                    </m:oMath>
                  </m:oMathPara>
                </a14:m>
                <a:endParaRPr lang="zh-TW" alt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EF6168A-49D0-1134-C9A7-349DCE5F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53" y="2381301"/>
                <a:ext cx="22486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4DFD0DDE-C3F9-BF41-5F75-665D3F5D9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30" y="1578955"/>
            <a:ext cx="7769535" cy="44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4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C26AC-D170-45FB-2A93-B41935D1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E9443-CBBF-06D6-6A14-5097E2B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均值回歸 </a:t>
            </a:r>
            <a:r>
              <a:rPr lang="en-US" altLang="zh-TW" dirty="0"/>
              <a:t>Mean Reversion</a:t>
            </a:r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E47984C-11AA-FCCD-95BE-5FE348E0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79" y="1358900"/>
            <a:ext cx="5857041" cy="4908550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BA6D1DB-9958-0F25-2A4C-D3374BFB8C19}"/>
              </a:ext>
            </a:extLst>
          </p:cNvPr>
          <p:cNvCxnSpPr/>
          <p:nvPr/>
        </p:nvCxnSpPr>
        <p:spPr>
          <a:xfrm>
            <a:off x="2914650" y="3628367"/>
            <a:ext cx="7429500" cy="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52E2BFA-3F19-3F7A-0B25-8CD03D5EC441}"/>
              </a:ext>
            </a:extLst>
          </p:cNvPr>
          <p:cNvSpPr txBox="1"/>
          <p:nvPr/>
        </p:nvSpPr>
        <p:spPr>
          <a:xfrm>
            <a:off x="7814812" y="2901947"/>
            <a:ext cx="2618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r"/>
            <a:r>
              <a:rPr lang="zh-TW" alt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平均值</a:t>
            </a:r>
            <a:endParaRPr lang="en-US" altLang="zh-TW" sz="28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2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26E13-6800-2E90-E2B1-CB192F18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193BC-BD6B-BC13-3772-3B4893B6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6E5CD-06FF-9B9E-2A2D-17A12DB8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35" y="1428930"/>
            <a:ext cx="3342736" cy="20000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1827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Robert </a:t>
            </a:r>
            <a:r>
              <a:rPr lang="en-US" altLang="zh-TW" sz="2400" b="1" dirty="0">
                <a:cs typeface="Microsoft Himalaya" panose="01010100010101010101" pitchFamily="2" charset="0"/>
              </a:rPr>
              <a:t>Brown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dirty="0">
                <a:cs typeface="Microsoft Himalaya" panose="01010100010101010101" pitchFamily="2" charset="0"/>
              </a:rPr>
              <a:t>發現花粉在水中的</a:t>
            </a:r>
            <a:endParaRPr lang="en-US" altLang="zh-TW" sz="2400" dirty="0">
              <a:cs typeface="Microsoft Himalaya" panose="01010100010101010101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b="1" dirty="0">
                <a:cs typeface="Microsoft Himalaya" panose="01010100010101010101" pitchFamily="2" charset="0"/>
              </a:rPr>
              <a:t>布朗運動</a:t>
            </a:r>
            <a:endParaRPr lang="en-US" altLang="zh-TW" sz="2400" b="1" dirty="0">
              <a:cs typeface="Microsoft Himalaya" panose="01010100010101010101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CD6A8B-0424-1B59-9D15-7BE5C2F2C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33" y="3505346"/>
            <a:ext cx="1960633" cy="27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DE8CE90-5793-E6F1-D6CB-F0CB0CC4DB9F}"/>
              </a:ext>
            </a:extLst>
          </p:cNvPr>
          <p:cNvSpPr txBox="1">
            <a:spLocks/>
          </p:cNvSpPr>
          <p:nvPr/>
        </p:nvSpPr>
        <p:spPr>
          <a:xfrm>
            <a:off x="4083171" y="1352584"/>
            <a:ext cx="3342736" cy="200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1900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Louis </a:t>
            </a:r>
            <a:r>
              <a:rPr lang="en-US" altLang="zh-TW" sz="2400" b="1" dirty="0">
                <a:cs typeface="Microsoft Himalaya" panose="01010100010101010101" pitchFamily="2" charset="0"/>
              </a:rPr>
              <a:t>Bachelier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dirty="0">
                <a:cs typeface="Microsoft Himalaya" panose="01010100010101010101" pitchFamily="2" charset="0"/>
              </a:rPr>
              <a:t>第一人使用數學為</a:t>
            </a:r>
            <a:endParaRPr lang="en-US" altLang="zh-TW" sz="2400" dirty="0">
              <a:cs typeface="Microsoft Himalaya" panose="01010100010101010101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b="1" dirty="0">
                <a:cs typeface="Microsoft Himalaya" panose="01010100010101010101" pitchFamily="2" charset="0"/>
              </a:rPr>
              <a:t>股市</a:t>
            </a:r>
            <a:r>
              <a:rPr lang="zh-TW" altLang="en-US" sz="2400" dirty="0">
                <a:cs typeface="Microsoft Himalaya" panose="01010100010101010101" pitchFamily="2" charset="0"/>
              </a:rPr>
              <a:t>的隨機性建模</a:t>
            </a:r>
            <a:endParaRPr lang="en-US" altLang="zh-TW" sz="2400" dirty="0">
              <a:cs typeface="Microsoft Himalaya" panose="01010100010101010101" pitchFamily="2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022D78-03DA-2941-1FEC-5BA1546658B7}"/>
              </a:ext>
            </a:extLst>
          </p:cNvPr>
          <p:cNvSpPr txBox="1"/>
          <p:nvPr/>
        </p:nvSpPr>
        <p:spPr>
          <a:xfrm>
            <a:off x="4068166" y="3363619"/>
            <a:ext cx="3456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Théorie de la spéculation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7F4E336-7BC2-5A36-4907-16A8D2E1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34" y="3830253"/>
            <a:ext cx="1859831" cy="2325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1047F1-DD68-ABD9-A152-FD196AE8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36" y="3969514"/>
            <a:ext cx="1382956" cy="204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BD1E901-5C05-F1E5-01C2-21266B2B6B75}"/>
              </a:ext>
            </a:extLst>
          </p:cNvPr>
          <p:cNvSpPr txBox="1">
            <a:spLocks/>
          </p:cNvSpPr>
          <p:nvPr/>
        </p:nvSpPr>
        <p:spPr>
          <a:xfrm>
            <a:off x="7923187" y="1428930"/>
            <a:ext cx="3342736" cy="200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1905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Microsoft Himalaya" panose="01010100010101010101" pitchFamily="2" charset="0"/>
              </a:rPr>
              <a:t>Albert </a:t>
            </a:r>
            <a:r>
              <a:rPr lang="en-US" altLang="zh-TW" sz="2400" b="1" dirty="0">
                <a:cs typeface="Microsoft Himalaya" panose="01010100010101010101" pitchFamily="2" charset="0"/>
              </a:rPr>
              <a:t>Einstein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dirty="0">
                <a:cs typeface="Microsoft Himalaya" panose="01010100010101010101" pitchFamily="2" charset="0"/>
              </a:rPr>
              <a:t>首位以</a:t>
            </a:r>
            <a:r>
              <a:rPr lang="zh-TW" altLang="en-US" sz="2400" b="1" dirty="0">
                <a:cs typeface="Microsoft Himalaya" panose="01010100010101010101" pitchFamily="2" charset="0"/>
              </a:rPr>
              <a:t>統計物理</a:t>
            </a:r>
            <a:r>
              <a:rPr lang="zh-TW" altLang="en-US" sz="2400" dirty="0">
                <a:cs typeface="Microsoft Himalaya" panose="01010100010101010101" pitchFamily="2" charset="0"/>
              </a:rPr>
              <a:t>探討</a:t>
            </a:r>
            <a:endParaRPr lang="en-US" altLang="zh-TW" sz="2400" dirty="0">
              <a:cs typeface="Microsoft Himalaya" panose="01010100010101010101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400" dirty="0">
                <a:cs typeface="Microsoft Himalaya" panose="01010100010101010101" pitchFamily="2" charset="0"/>
              </a:rPr>
              <a:t>布朗運動</a:t>
            </a:r>
            <a:endParaRPr lang="en-US" altLang="zh-TW" sz="2400" dirty="0">
              <a:cs typeface="Microsoft Himalaya" panose="01010100010101010101" pitchFamily="2" charset="0"/>
            </a:endParaRPr>
          </a:p>
        </p:txBody>
      </p:sp>
      <p:pic>
        <p:nvPicPr>
          <p:cNvPr id="1030" name="Picture 6" descr="Robert McNees on X: &quot;&quot;Über die von der molekularkinetischen Theorie der Wärme  geforderte Bewegung von in ruhenden Flüssigkeiten suspendierten Teilchen,&quot;  Albert Einstein's paper on Brownian motion, was published in Annalen der  Physik #">
            <a:extLst>
              <a:ext uri="{FF2B5EF4-FFF2-40B4-BE49-F238E27FC236}">
                <a16:creationId xmlns:a16="http://schemas.microsoft.com/office/drawing/2014/main" id="{F1E8A1DC-50D1-6298-8335-11BB6EC8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7" y="3622479"/>
            <a:ext cx="3373877" cy="24724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591A76B-24A8-8089-7CE3-F8EB9697D93D}"/>
              </a:ext>
            </a:extLst>
          </p:cNvPr>
          <p:cNvSpPr txBox="1"/>
          <p:nvPr/>
        </p:nvSpPr>
        <p:spPr>
          <a:xfrm>
            <a:off x="8938404" y="6397080"/>
            <a:ext cx="2415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400" dirty="0">
                <a:hlinkClick r:id="rId6"/>
              </a:rPr>
              <a:t>https://en.wikipedia.org/wiki/Louis_Bachelier</a:t>
            </a:r>
            <a:endParaRPr lang="en-US" altLang="zh-TW" sz="400" dirty="0"/>
          </a:p>
          <a:p>
            <a:pPr algn="r"/>
            <a:r>
              <a:rPr lang="en-US" altLang="zh-TW" sz="400" dirty="0">
                <a:hlinkClick r:id="rId7"/>
              </a:rPr>
              <a:t>https://www.google.com/url?sa=i&amp;url=https%3A%2F%2Fx.com%2Fmcnees%2Fstatus%2F1019628375852412931&amp;psig=AOvVaw0YoBBP6wt0lsLj3WSXIeEa&amp;ust=1751118382905000&amp;source=images&amp;cd=vfe&amp;opi=89978449&amp;ved=0CBQQjRxqFwoTCPiZsrvekY4DFQAAAAAdAAAAABAE</a:t>
            </a:r>
            <a:r>
              <a:rPr lang="zh-TW" altLang="en-US" sz="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54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B142-5BAC-ACE9-4032-2F18D567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A725C-632B-7D09-63DB-2C365F98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均值回歸 </a:t>
            </a:r>
            <a:r>
              <a:rPr lang="en-US" altLang="zh-TW" dirty="0"/>
              <a:t>Mean Reversion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4F0763-557C-52E6-6067-79B9B7C0EEFB}"/>
              </a:ext>
            </a:extLst>
          </p:cNvPr>
          <p:cNvSpPr/>
          <p:nvPr/>
        </p:nvSpPr>
        <p:spPr>
          <a:xfrm>
            <a:off x="990600" y="3600450"/>
            <a:ext cx="323850" cy="1892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BF5A805-4A71-2CDF-60E0-CFD13AC11BEF}"/>
              </a:ext>
            </a:extLst>
          </p:cNvPr>
          <p:cNvCxnSpPr>
            <a:cxnSpLocks/>
          </p:cNvCxnSpPr>
          <p:nvPr/>
        </p:nvCxnSpPr>
        <p:spPr>
          <a:xfrm>
            <a:off x="1143000" y="3263900"/>
            <a:ext cx="0" cy="26035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82596A4-FC69-FB72-6B3F-5AD328BB5971}"/>
              </a:ext>
            </a:extLst>
          </p:cNvPr>
          <p:cNvSpPr/>
          <p:nvPr/>
        </p:nvSpPr>
        <p:spPr>
          <a:xfrm>
            <a:off x="1365250" y="3187700"/>
            <a:ext cx="323850" cy="5778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CC2A2A9-F4B1-4102-F83C-4BC217EAC9C2}"/>
              </a:ext>
            </a:extLst>
          </p:cNvPr>
          <p:cNvCxnSpPr/>
          <p:nvPr/>
        </p:nvCxnSpPr>
        <p:spPr>
          <a:xfrm>
            <a:off x="1517650" y="2292350"/>
            <a:ext cx="0" cy="22034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BE3583A-69F3-7DF2-6DAF-6B2627605A3C}"/>
              </a:ext>
            </a:extLst>
          </p:cNvPr>
          <p:cNvSpPr/>
          <p:nvPr/>
        </p:nvSpPr>
        <p:spPr>
          <a:xfrm>
            <a:off x="1758949" y="3263900"/>
            <a:ext cx="323850" cy="1212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AA95013-ACCF-B101-2833-593932ADA547}"/>
              </a:ext>
            </a:extLst>
          </p:cNvPr>
          <p:cNvCxnSpPr>
            <a:cxnSpLocks/>
          </p:cNvCxnSpPr>
          <p:nvPr/>
        </p:nvCxnSpPr>
        <p:spPr>
          <a:xfrm>
            <a:off x="1917699" y="3067050"/>
            <a:ext cx="0" cy="16700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9CD681B-3FB0-F6EF-791F-44865A2198E2}"/>
              </a:ext>
            </a:extLst>
          </p:cNvPr>
          <p:cNvSpPr/>
          <p:nvPr/>
        </p:nvSpPr>
        <p:spPr>
          <a:xfrm>
            <a:off x="2146299" y="2381250"/>
            <a:ext cx="323850" cy="2019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E61471-B92F-FF74-0AC7-03C7FAC02DFA}"/>
              </a:ext>
            </a:extLst>
          </p:cNvPr>
          <p:cNvCxnSpPr/>
          <p:nvPr/>
        </p:nvCxnSpPr>
        <p:spPr>
          <a:xfrm>
            <a:off x="2311399" y="2409825"/>
            <a:ext cx="0" cy="22034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6994D6-8242-0FA7-13EF-044E34C9AD7A}"/>
              </a:ext>
            </a:extLst>
          </p:cNvPr>
          <p:cNvCxnSpPr>
            <a:cxnSpLocks/>
          </p:cNvCxnSpPr>
          <p:nvPr/>
        </p:nvCxnSpPr>
        <p:spPr>
          <a:xfrm flipH="1">
            <a:off x="2146299" y="3263900"/>
            <a:ext cx="7429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163BD2-8B02-DF3D-3218-8F40B0E8081D}"/>
              </a:ext>
            </a:extLst>
          </p:cNvPr>
          <p:cNvCxnSpPr>
            <a:cxnSpLocks/>
          </p:cNvCxnSpPr>
          <p:nvPr/>
        </p:nvCxnSpPr>
        <p:spPr>
          <a:xfrm flipH="1">
            <a:off x="2562487" y="4333971"/>
            <a:ext cx="7429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BD9DBF-9909-31A0-93F8-FDDFDEC41E97}"/>
                  </a:ext>
                </a:extLst>
              </p:cNvPr>
              <p:cNvSpPr txBox="1"/>
              <p:nvPr/>
            </p:nvSpPr>
            <p:spPr>
              <a:xfrm>
                <a:off x="3007730" y="2926775"/>
                <a:ext cx="16468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TW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BD9DBF-9909-31A0-93F8-FDDFDEC4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30" y="2926775"/>
                <a:ext cx="164682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14EE9B0-CB29-B5D8-B8FB-BA728DCB458E}"/>
                  </a:ext>
                </a:extLst>
              </p:cNvPr>
              <p:cNvSpPr txBox="1"/>
              <p:nvPr/>
            </p:nvSpPr>
            <p:spPr>
              <a:xfrm>
                <a:off x="3401693" y="3987895"/>
                <a:ext cx="11896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14EE9B0-CB29-B5D8-B8FB-BA728DCB4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93" y="3987895"/>
                <a:ext cx="11896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224C49-6FAC-A08E-4DBB-0958407EE3C6}"/>
                  </a:ext>
                </a:extLst>
              </p:cNvPr>
              <p:cNvSpPr txBox="1"/>
              <p:nvPr/>
            </p:nvSpPr>
            <p:spPr>
              <a:xfrm>
                <a:off x="4989454" y="2917685"/>
                <a:ext cx="766888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224C49-6FAC-A08E-4DBB-0958407EE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54" y="2917685"/>
                <a:ext cx="766888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9BD97C5-BE85-C084-1B39-448D4E3C55BC}"/>
                  </a:ext>
                </a:extLst>
              </p:cNvPr>
              <p:cNvSpPr txBox="1"/>
              <p:nvPr/>
            </p:nvSpPr>
            <p:spPr>
              <a:xfrm>
                <a:off x="1594926" y="5329565"/>
                <a:ext cx="76688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9BD97C5-BE85-C084-1B39-448D4E3C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926" y="5329565"/>
                <a:ext cx="76688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364B51A-44FA-837A-37AF-E82A853A6B97}"/>
                  </a:ext>
                </a:extLst>
              </p:cNvPr>
              <p:cNvSpPr txBox="1"/>
              <p:nvPr/>
            </p:nvSpPr>
            <p:spPr>
              <a:xfrm>
                <a:off x="6627755" y="3736790"/>
                <a:ext cx="1821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364B51A-44FA-837A-37AF-E82A853A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755" y="3736790"/>
                <a:ext cx="18213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11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CBE9B-72C1-4AA3-DD03-5A8AF70D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205C6-67E2-8EBB-6918-DCB4F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均值回歸 </a:t>
            </a:r>
            <a:r>
              <a:rPr lang="en-US" altLang="zh-TW" b="1" dirty="0"/>
              <a:t>ADF</a:t>
            </a:r>
            <a:r>
              <a:rPr lang="zh-TW" altLang="en-US" b="1" dirty="0"/>
              <a:t> 測試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EF52294-CFD0-C519-E264-003FEB4E92FE}"/>
                  </a:ext>
                </a:extLst>
              </p:cNvPr>
              <p:cNvSpPr txBox="1"/>
              <p:nvPr/>
            </p:nvSpPr>
            <p:spPr>
              <a:xfrm>
                <a:off x="2261558" y="1554075"/>
                <a:ext cx="766888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EF52294-CFD0-C519-E264-003FEB4E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558" y="1554075"/>
                <a:ext cx="766888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813BF33-1150-53BD-5E92-58E2D3D85177}"/>
                  </a:ext>
                </a:extLst>
              </p:cNvPr>
              <p:cNvSpPr txBox="1"/>
              <p:nvPr/>
            </p:nvSpPr>
            <p:spPr>
              <a:xfrm>
                <a:off x="1041400" y="4011265"/>
                <a:ext cx="2137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Himalaya" panose="01010100010101010101" pitchFamily="2" charset="0"/>
                  </a:rPr>
                  <a:t>假設 </a:t>
                </a:r>
                <a14:m>
                  <m:oMath xmlns:m="http://schemas.openxmlformats.org/officeDocument/2006/math">
                    <m:r>
                      <a:rPr lang="en-US" altLang="zh-TW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TW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TW" sz="32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813BF33-1150-53BD-5E92-58E2D3D85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4011265"/>
                <a:ext cx="2137508" cy="584775"/>
              </a:xfrm>
              <a:prstGeom prst="rect">
                <a:avLst/>
              </a:prstGeom>
              <a:blipFill>
                <a:blip r:embed="rId4"/>
                <a:stretch>
                  <a:fillRect l="-7429" t="-1354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DE73090-4C68-1BD1-31CD-550D6D58EF45}"/>
              </a:ext>
            </a:extLst>
          </p:cNvPr>
          <p:cNvCxnSpPr>
            <a:cxnSpLocks/>
          </p:cNvCxnSpPr>
          <p:nvPr/>
        </p:nvCxnSpPr>
        <p:spPr>
          <a:xfrm flipV="1">
            <a:off x="3483428" y="3091331"/>
            <a:ext cx="2046515" cy="1049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912C68A-B4E8-7888-48FD-E30E9C6C88FE}"/>
              </a:ext>
            </a:extLst>
          </p:cNvPr>
          <p:cNvCxnSpPr>
            <a:cxnSpLocks/>
          </p:cNvCxnSpPr>
          <p:nvPr/>
        </p:nvCxnSpPr>
        <p:spPr>
          <a:xfrm>
            <a:off x="3483428" y="4427907"/>
            <a:ext cx="1894115" cy="109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3CC00B4-E5D7-36BB-D57D-A1DE0472897D}"/>
              </a:ext>
            </a:extLst>
          </p:cNvPr>
          <p:cNvSpPr txBox="1"/>
          <p:nvPr/>
        </p:nvSpPr>
        <p:spPr>
          <a:xfrm>
            <a:off x="3747751" y="30913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成立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F8120F2-CA97-FC90-218D-39EAC1DD9A3A}"/>
              </a:ext>
            </a:extLst>
          </p:cNvPr>
          <p:cNvSpPr txBox="1"/>
          <p:nvPr/>
        </p:nvSpPr>
        <p:spPr>
          <a:xfrm>
            <a:off x="3483428" y="51424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不成立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A23715-1688-1E91-082E-DEAAC07DEDF8}"/>
              </a:ext>
            </a:extLst>
          </p:cNvPr>
          <p:cNvSpPr txBox="1"/>
          <p:nvPr/>
        </p:nvSpPr>
        <p:spPr>
          <a:xfrm>
            <a:off x="5682063" y="514242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可能有均值回歸</a:t>
            </a:r>
            <a:endParaRPr lang="en-US" altLang="zh-TW" sz="3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6F4A90D-BDF3-A0EE-575C-179282CBD85D}"/>
              </a:ext>
            </a:extLst>
          </p:cNvPr>
          <p:cNvSpPr txBox="1"/>
          <p:nvPr/>
        </p:nvSpPr>
        <p:spPr>
          <a:xfrm>
            <a:off x="5682063" y="276808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是隨機漫步，</a:t>
            </a:r>
            <a:r>
              <a:rPr lang="zh-TW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沒有均值回歸</a:t>
            </a:r>
            <a:endParaRPr lang="en-US" altLang="zh-TW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3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4A609-70DF-D647-8F05-6006EF7E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30376-69D9-0DE7-FB8A-F20FAB91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均值回歸</a:t>
            </a:r>
            <a:r>
              <a:rPr lang="zh-TW" altLang="en-US" b="1" dirty="0"/>
              <a:t> 方差比值檢驗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D00D0E-A29B-3D65-5309-F6B264208AAC}"/>
                  </a:ext>
                </a:extLst>
              </p:cNvPr>
              <p:cNvSpPr txBox="1"/>
              <p:nvPr/>
            </p:nvSpPr>
            <p:spPr>
              <a:xfrm>
                <a:off x="1351643" y="1521383"/>
                <a:ext cx="9488714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𝐕𝐚𝐫</m:t>
                      </m:r>
                      <m:r>
                        <a:rPr lang="en-US" altLang="zh-TW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func>
                        <m:func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4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TW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TW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TW" altLang="en-US" sz="40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D00D0E-A29B-3D65-5309-F6B26420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43" y="1521383"/>
                <a:ext cx="9488714" cy="787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57C87F8-3810-6CB9-5E58-A7472C58CBAB}"/>
                  </a:ext>
                </a:extLst>
              </p:cNvPr>
              <p:cNvSpPr txBox="1"/>
              <p:nvPr/>
            </p:nvSpPr>
            <p:spPr>
              <a:xfrm>
                <a:off x="960416" y="3875091"/>
                <a:ext cx="22184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Microsoft Himalaya" panose="01010100010101010101" pitchFamily="2" charset="0"/>
                      </a:rPr>
                      <m:t>𝐕𝐚𝐫</m:t>
                    </m:r>
                    <m:r>
                      <a:rPr lang="en-US" altLang="zh-TW" sz="4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Microsoft Himalaya" panose="01010100010101010101" pitchFamily="2" charset="0"/>
                      </a:rPr>
                      <m:t>≥</m:t>
                    </m:r>
                    <m:r>
                      <a:rPr lang="en-US" altLang="zh-TW" sz="4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Microsoft Himalaya" panose="01010100010101010101" pitchFamily="2" charset="0"/>
                      </a:rPr>
                      <m:t>𝝉</m:t>
                    </m:r>
                  </m:oMath>
                </a14:m>
                <a:r>
                  <a:rPr lang="en-US" altLang="zh-TW" sz="4000" b="1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Himalaya" panose="01010100010101010101" pitchFamily="2" charset="0"/>
                  </a:rPr>
                  <a:t>?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57C87F8-3810-6CB9-5E58-A7472C58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16" y="3875091"/>
                <a:ext cx="2218492" cy="707886"/>
              </a:xfrm>
              <a:prstGeom prst="rect">
                <a:avLst/>
              </a:prstGeom>
              <a:blipFill>
                <a:blip r:embed="rId3"/>
                <a:stretch>
                  <a:fillRect t="-15517" r="-8815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7CC07BB-EA16-05B5-4325-C030DF170DF0}"/>
              </a:ext>
            </a:extLst>
          </p:cNvPr>
          <p:cNvCxnSpPr>
            <a:cxnSpLocks/>
          </p:cNvCxnSpPr>
          <p:nvPr/>
        </p:nvCxnSpPr>
        <p:spPr>
          <a:xfrm flipV="1">
            <a:off x="3483428" y="3091331"/>
            <a:ext cx="2046515" cy="1049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C0D5AD3-498E-600A-8E19-C91224BF7D74}"/>
              </a:ext>
            </a:extLst>
          </p:cNvPr>
          <p:cNvCxnSpPr>
            <a:cxnSpLocks/>
          </p:cNvCxnSpPr>
          <p:nvPr/>
        </p:nvCxnSpPr>
        <p:spPr>
          <a:xfrm>
            <a:off x="3483428" y="4427907"/>
            <a:ext cx="1894115" cy="109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A78613-C6FE-EF1B-48F8-AE42A1479C3C}"/>
              </a:ext>
            </a:extLst>
          </p:cNvPr>
          <p:cNvSpPr txBox="1"/>
          <p:nvPr/>
        </p:nvSpPr>
        <p:spPr>
          <a:xfrm>
            <a:off x="3747751" y="30913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成立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4DD6B8-1672-5BAB-0D7C-F9CD4E1943DC}"/>
              </a:ext>
            </a:extLst>
          </p:cNvPr>
          <p:cNvSpPr txBox="1"/>
          <p:nvPr/>
        </p:nvSpPr>
        <p:spPr>
          <a:xfrm>
            <a:off x="3483428" y="51424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不成立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4119AE-07FE-D86C-829C-E6068BB2CD1F}"/>
              </a:ext>
            </a:extLst>
          </p:cNvPr>
          <p:cNvSpPr txBox="1"/>
          <p:nvPr/>
        </p:nvSpPr>
        <p:spPr>
          <a:xfrm>
            <a:off x="5682063" y="514242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可能有均值回歸</a:t>
            </a:r>
            <a:endParaRPr lang="en-US" altLang="zh-TW" sz="3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F09E0D-97B6-ACC7-3DFF-10384C888AED}"/>
              </a:ext>
            </a:extLst>
          </p:cNvPr>
          <p:cNvSpPr txBox="1"/>
          <p:nvPr/>
        </p:nvSpPr>
        <p:spPr>
          <a:xfrm>
            <a:off x="5682063" y="276808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是隨機漫步，</a:t>
            </a:r>
            <a:r>
              <a:rPr lang="zh-TW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沒有均值回歸</a:t>
            </a:r>
            <a:endParaRPr lang="en-US" altLang="zh-TW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8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AE08-DFE1-37A8-514A-A2338114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EE730-7CA6-3716-6A16-40B70B76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均值回歸的應用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7E5A53-5E04-53D5-E37D-D084BCADEC84}"/>
              </a:ext>
            </a:extLst>
          </p:cNvPr>
          <p:cNvSpPr txBox="1"/>
          <p:nvPr/>
        </p:nvSpPr>
        <p:spPr>
          <a:xfrm>
            <a:off x="2051914" y="162582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布林通道</a:t>
            </a:r>
            <a:endParaRPr lang="en-US" altLang="zh-TW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8858BC-5B16-BBE8-3CA1-721E048CD4AD}"/>
              </a:ext>
            </a:extLst>
          </p:cNvPr>
          <p:cNvSpPr txBox="1"/>
          <p:nvPr/>
        </p:nvSpPr>
        <p:spPr>
          <a:xfrm>
            <a:off x="171851" y="606270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https://rich01.com/what-is-bollinger-band/</a:t>
            </a:r>
          </a:p>
        </p:txBody>
      </p:sp>
      <p:pic>
        <p:nvPicPr>
          <p:cNvPr id="1026" name="Picture 2" descr="布林通道教學-布林通道是什麼？如何用布林通道選股買賣點- Mr.Market市場先生">
            <a:extLst>
              <a:ext uri="{FF2B5EF4-FFF2-40B4-BE49-F238E27FC236}">
                <a16:creationId xmlns:a16="http://schemas.microsoft.com/office/drawing/2014/main" id="{B2EE9784-B657-E560-15E2-4D923406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9" y="2308013"/>
            <a:ext cx="5213769" cy="23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Kalman Filter for Forex Mean-Reversion Strategies - MQL5 Articles">
            <a:extLst>
              <a:ext uri="{FF2B5EF4-FFF2-40B4-BE49-F238E27FC236}">
                <a16:creationId xmlns:a16="http://schemas.microsoft.com/office/drawing/2014/main" id="{8EB4E00E-E2F7-7189-8255-9FDD2543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8" y="2246033"/>
            <a:ext cx="6245524" cy="30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2EE8F3-0897-7F62-954B-18A33B0C9FAF}"/>
              </a:ext>
            </a:extLst>
          </p:cNvPr>
          <p:cNvSpPr txBox="1"/>
          <p:nvPr/>
        </p:nvSpPr>
        <p:spPr>
          <a:xfrm>
            <a:off x="7977093" y="162582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卡爾曼濾波</a:t>
            </a:r>
            <a:endParaRPr lang="en-US" altLang="zh-TW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C14DB4-A3D6-1E49-FF39-3A2D5D57E974}"/>
              </a:ext>
            </a:extLst>
          </p:cNvPr>
          <p:cNvSpPr txBox="1"/>
          <p:nvPr/>
        </p:nvSpPr>
        <p:spPr>
          <a:xfrm>
            <a:off x="5595798" y="606270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/>
              <a:t>https://www.mql5.com/en/articles/17273</a:t>
            </a:r>
            <a:endParaRPr lang="zh-TW" altLang="en-US" sz="11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92658-AC81-8B1A-4FE2-DFF43A4E92C4}"/>
              </a:ext>
            </a:extLst>
          </p:cNvPr>
          <p:cNvSpPr/>
          <p:nvPr/>
        </p:nvSpPr>
        <p:spPr>
          <a:xfrm>
            <a:off x="-270295" y="2283899"/>
            <a:ext cx="12732589" cy="2001328"/>
          </a:xfrm>
          <a:prstGeom prst="rect">
            <a:avLst/>
          </a:prstGeom>
          <a:solidFill>
            <a:srgbClr val="DAE3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本課堂所提供之資訊僅供參考，並非投資建議</a:t>
            </a:r>
            <a:endParaRPr lang="en-US" altLang="zh-TW" sz="4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投資人應自行判斷並自負投資風險。</a:t>
            </a:r>
          </a:p>
        </p:txBody>
      </p:sp>
    </p:spTree>
    <p:extLst>
      <p:ext uri="{BB962C8B-B14F-4D97-AF65-F5344CB8AC3E}">
        <p14:creationId xmlns:p14="http://schemas.microsoft.com/office/powerpoint/2010/main" val="116532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7A57-FC01-6080-D7A8-C80FB6E0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15EE6-06B6-0ACF-D952-CFB27F81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A94662-CF96-10E7-7745-4A9AE76008C3}"/>
                  </a:ext>
                </a:extLst>
              </p:cNvPr>
              <p:cNvSpPr txBox="1"/>
              <p:nvPr/>
            </p:nvSpPr>
            <p:spPr>
              <a:xfrm>
                <a:off x="675736" y="1802927"/>
                <a:ext cx="10840527" cy="12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A94662-CF96-10E7-7745-4A9AE7600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1802927"/>
                <a:ext cx="10840527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825BFC0-71B7-8802-F4B2-8544FD040B07}"/>
                  </a:ext>
                </a:extLst>
              </p:cNvPr>
              <p:cNvSpPr txBox="1"/>
              <p:nvPr/>
            </p:nvSpPr>
            <p:spPr>
              <a:xfrm>
                <a:off x="675736" y="4048671"/>
                <a:ext cx="1084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825BFC0-71B7-8802-F4B2-8544FD040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4048671"/>
                <a:ext cx="1084052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4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E88D-5108-C307-D93A-3AEE2464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91A0B-CA5C-C003-97BC-D56D8CA5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5CC06BB-B872-86BA-4DDB-D4CFAB0E6581}"/>
                  </a:ext>
                </a:extLst>
              </p:cNvPr>
              <p:cNvSpPr txBox="1"/>
              <p:nvPr/>
            </p:nvSpPr>
            <p:spPr>
              <a:xfrm>
                <a:off x="7458973" y="437524"/>
                <a:ext cx="4431101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5CC06BB-B872-86BA-4DDB-D4CFAB0E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973" y="437524"/>
                <a:ext cx="4431101" cy="956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34C432-F7EE-86FE-0CAD-0DC65DA39991}"/>
                  </a:ext>
                </a:extLst>
              </p:cNvPr>
              <p:cNvSpPr txBox="1"/>
              <p:nvPr/>
            </p:nvSpPr>
            <p:spPr>
              <a:xfrm>
                <a:off x="675736" y="2163788"/>
                <a:ext cx="1084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34C432-F7EE-86FE-0CAD-0DC65DA39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2163788"/>
                <a:ext cx="1084052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DD9B7D7-6553-0D9B-36D1-EFF733FA8E5F}"/>
                  </a:ext>
                </a:extLst>
              </p:cNvPr>
              <p:cNvSpPr txBox="1"/>
              <p:nvPr/>
            </p:nvSpPr>
            <p:spPr>
              <a:xfrm>
                <a:off x="675735" y="3299600"/>
                <a:ext cx="10840527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DD9B7D7-6553-0D9B-36D1-EFF733FA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5" y="3299600"/>
                <a:ext cx="10840527" cy="717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65359A4-4F7C-0572-9430-583E4D4F348C}"/>
                  </a:ext>
                </a:extLst>
              </p:cNvPr>
              <p:cNvSpPr txBox="1"/>
              <p:nvPr/>
            </p:nvSpPr>
            <p:spPr>
              <a:xfrm>
                <a:off x="675736" y="4506778"/>
                <a:ext cx="1084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65359A4-4F7C-0572-9430-583E4D4F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4506778"/>
                <a:ext cx="1084052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31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FF26-DA7D-4037-E673-270B0BD26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51F5B-561C-59BE-89C1-8827912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E79A61-D378-2647-B3C3-7C0DFDA12CAA}"/>
                  </a:ext>
                </a:extLst>
              </p:cNvPr>
              <p:cNvSpPr txBox="1"/>
              <p:nvPr/>
            </p:nvSpPr>
            <p:spPr>
              <a:xfrm>
                <a:off x="7458973" y="437524"/>
                <a:ext cx="4431101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E79A61-D378-2647-B3C3-7C0DFDA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973" y="437524"/>
                <a:ext cx="4431101" cy="956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9B22652-6093-425E-24ED-C6DD46B502F2}"/>
                  </a:ext>
                </a:extLst>
              </p:cNvPr>
              <p:cNvSpPr txBox="1"/>
              <p:nvPr/>
            </p:nvSpPr>
            <p:spPr>
              <a:xfrm>
                <a:off x="675736" y="1510896"/>
                <a:ext cx="1084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9B22652-6093-425E-24ED-C6DD46B50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1510896"/>
                <a:ext cx="1084052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59703A1-20FF-4067-2C78-769CA420F976}"/>
                  </a:ext>
                </a:extLst>
              </p:cNvPr>
              <p:cNvSpPr txBox="1"/>
              <p:nvPr/>
            </p:nvSpPr>
            <p:spPr>
              <a:xfrm>
                <a:off x="675736" y="3629496"/>
                <a:ext cx="10840527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59703A1-20FF-4067-2C78-769CA420F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3629496"/>
                <a:ext cx="10840527" cy="717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B938E45-3B66-1DDF-DB48-3855CA70D16A}"/>
                  </a:ext>
                </a:extLst>
              </p:cNvPr>
              <p:cNvSpPr txBox="1"/>
              <p:nvPr/>
            </p:nvSpPr>
            <p:spPr>
              <a:xfrm>
                <a:off x="675734" y="2337460"/>
                <a:ext cx="4712899" cy="92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B938E45-3B66-1DDF-DB48-3855CA70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4" y="2337460"/>
                <a:ext cx="4712899" cy="928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13A53C-1783-7607-095C-6811FCEF4324}"/>
                  </a:ext>
                </a:extLst>
              </p:cNvPr>
              <p:cNvSpPr txBox="1"/>
              <p:nvPr/>
            </p:nvSpPr>
            <p:spPr>
              <a:xfrm>
                <a:off x="5175850" y="2337460"/>
                <a:ext cx="4658264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13A53C-1783-7607-095C-6811FCEF4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0" y="2337460"/>
                <a:ext cx="4658264" cy="956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BD77260-CF7E-6325-2099-20B64CCC5090}"/>
                  </a:ext>
                </a:extLst>
              </p:cNvPr>
              <p:cNvSpPr txBox="1"/>
              <p:nvPr/>
            </p:nvSpPr>
            <p:spPr>
              <a:xfrm>
                <a:off x="675734" y="4611958"/>
                <a:ext cx="4712899" cy="98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BD77260-CF7E-6325-2099-20B64CCC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4" y="4611958"/>
                <a:ext cx="4712899" cy="981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3886876-A2D2-9DE5-3C7F-EBA8FFB9EDA0}"/>
                  </a:ext>
                </a:extLst>
              </p:cNvPr>
              <p:cNvSpPr txBox="1"/>
              <p:nvPr/>
            </p:nvSpPr>
            <p:spPr>
              <a:xfrm>
                <a:off x="5175850" y="4611958"/>
                <a:ext cx="4658264" cy="98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3886876-A2D2-9DE5-3C7F-EBA8FFB9E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0" y="4611958"/>
                <a:ext cx="4658264" cy="981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9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6C9B-F8CD-9F68-57AB-8694ACE5B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EC719-8474-F852-82A2-12584FAD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89A3B9A-478D-A2EC-26A1-D4CC79876BB6}"/>
                  </a:ext>
                </a:extLst>
              </p:cNvPr>
              <p:cNvSpPr txBox="1"/>
              <p:nvPr/>
            </p:nvSpPr>
            <p:spPr>
              <a:xfrm>
                <a:off x="3387297" y="2827008"/>
                <a:ext cx="5440393" cy="12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89A3B9A-478D-A2EC-26A1-D4CC7987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297" y="2827008"/>
                <a:ext cx="5440393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22CCEF-99C5-8B70-B881-D384AD9B83DF}"/>
                  </a:ext>
                </a:extLst>
              </p:cNvPr>
              <p:cNvSpPr txBox="1"/>
              <p:nvPr/>
            </p:nvSpPr>
            <p:spPr>
              <a:xfrm>
                <a:off x="1480858" y="1503569"/>
                <a:ext cx="4712899" cy="92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22CCEF-99C5-8B70-B881-D384AD9B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858" y="1503569"/>
                <a:ext cx="4712899" cy="928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D35B3FF-A8F2-C7BE-987C-5C56BD3ADE2E}"/>
                  </a:ext>
                </a:extLst>
              </p:cNvPr>
              <p:cNvSpPr txBox="1"/>
              <p:nvPr/>
            </p:nvSpPr>
            <p:spPr>
              <a:xfrm>
                <a:off x="5986725" y="1503569"/>
                <a:ext cx="4658264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D35B3FF-A8F2-C7BE-987C-5C56BD3A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725" y="1503569"/>
                <a:ext cx="4658264" cy="956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F55F26B-5B46-2B33-5D20-9B3BDF1D28C0}"/>
                  </a:ext>
                </a:extLst>
              </p:cNvPr>
              <p:cNvSpPr txBox="1"/>
              <p:nvPr/>
            </p:nvSpPr>
            <p:spPr>
              <a:xfrm>
                <a:off x="1480858" y="4611958"/>
                <a:ext cx="4712899" cy="98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F55F26B-5B46-2B33-5D20-9B3BDF1D2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858" y="4611958"/>
                <a:ext cx="4712899" cy="98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45DE0E0-4272-8654-338E-0954EC7496C7}"/>
                  </a:ext>
                </a:extLst>
              </p:cNvPr>
              <p:cNvSpPr txBox="1"/>
              <p:nvPr/>
            </p:nvSpPr>
            <p:spPr>
              <a:xfrm>
                <a:off x="5986725" y="4611958"/>
                <a:ext cx="4658264" cy="98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45DE0E0-4272-8654-338E-0954EC749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725" y="4611958"/>
                <a:ext cx="4658264" cy="981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66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28D36-6957-7862-5379-B1BAF46A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73E16-6634-A080-B2CB-55E91A99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11B5B28-0A49-983E-557A-CB9F1C2AB8A9}"/>
                  </a:ext>
                </a:extLst>
              </p:cNvPr>
              <p:cNvSpPr txBox="1"/>
              <p:nvPr/>
            </p:nvSpPr>
            <p:spPr>
              <a:xfrm>
                <a:off x="675736" y="1802927"/>
                <a:ext cx="10840527" cy="12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11B5B28-0A49-983E-557A-CB9F1C2AB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1802927"/>
                <a:ext cx="10840527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7458DD1-874B-1D6D-B87D-942906130C66}"/>
                  </a:ext>
                </a:extLst>
              </p:cNvPr>
              <p:cNvSpPr txBox="1"/>
              <p:nvPr/>
            </p:nvSpPr>
            <p:spPr>
              <a:xfrm>
                <a:off x="675735" y="3452004"/>
                <a:ext cx="10840527" cy="133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7458DD1-874B-1D6D-B87D-94290613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5" y="3452004"/>
                <a:ext cx="10840527" cy="1337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0C2C00D-87CA-EF86-E58A-BC042D9420CD}"/>
                  </a:ext>
                </a:extLst>
              </p:cNvPr>
              <p:cNvSpPr txBox="1"/>
              <p:nvPr/>
            </p:nvSpPr>
            <p:spPr>
              <a:xfrm>
                <a:off x="675735" y="5380124"/>
                <a:ext cx="108405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0C2C00D-87CA-EF86-E58A-BC042D94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5" y="5380124"/>
                <a:ext cx="1084052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7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8930-3B1E-2FCF-CFD6-B50BE17D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387906-20A5-462E-9DF0-5B69FC44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041851-34E9-E6F7-A7B0-062EB5C1847E}"/>
                  </a:ext>
                </a:extLst>
              </p:cNvPr>
              <p:cNvSpPr txBox="1"/>
              <p:nvPr/>
            </p:nvSpPr>
            <p:spPr>
              <a:xfrm>
                <a:off x="675736" y="1624647"/>
                <a:ext cx="10840527" cy="248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3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TW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TW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altLang="zh-TW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041851-34E9-E6F7-A7B0-062EB5C18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1624647"/>
                <a:ext cx="10840527" cy="2482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FAB0D02-1CEA-68FD-BE7F-C029B601939C}"/>
                  </a:ext>
                </a:extLst>
              </p:cNvPr>
              <p:cNvSpPr txBox="1"/>
              <p:nvPr/>
            </p:nvSpPr>
            <p:spPr>
              <a:xfrm>
                <a:off x="675736" y="4360653"/>
                <a:ext cx="10840527" cy="133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FAB0D02-1CEA-68FD-BE7F-C029B601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4360653"/>
                <a:ext cx="10840527" cy="1337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4983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E231-684D-D285-8DF1-9DD46C974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19242-A390-05AD-FE22-4AC792D6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F4D0F-1A04-6061-EE16-DD372E8E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75"/>
            <a:ext cx="6511506" cy="114761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41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步，每次移動一單位距離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 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次，紀錄最終位置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CE335E-8B0C-84B3-E754-92E39FFE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69" y="2674788"/>
            <a:ext cx="8127461" cy="32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4D16-B932-248E-B19F-519DB5644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FB7C5-9F6C-5809-2EDD-1C926BD3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2455AB6-EEE7-06C1-9BBD-E6AC88BE98A2}"/>
                  </a:ext>
                </a:extLst>
              </p:cNvPr>
              <p:cNvSpPr txBox="1"/>
              <p:nvPr/>
            </p:nvSpPr>
            <p:spPr>
              <a:xfrm>
                <a:off x="675735" y="1630398"/>
                <a:ext cx="10840527" cy="12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2455AB6-EEE7-06C1-9BBD-E6AC88BE9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5" y="1630398"/>
                <a:ext cx="10840527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F56223-CDFC-92D2-B28F-96CCC8C4C25B}"/>
                  </a:ext>
                </a:extLst>
              </p:cNvPr>
              <p:cNvSpPr txBox="1"/>
              <p:nvPr/>
            </p:nvSpPr>
            <p:spPr>
              <a:xfrm>
                <a:off x="675734" y="3158706"/>
                <a:ext cx="10840527" cy="1284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F56223-CDFC-92D2-B28F-96CCC8C4C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4" y="3158706"/>
                <a:ext cx="10840527" cy="12844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4E1B607-E714-C849-0FB5-BEF4B709178E}"/>
                  </a:ext>
                </a:extLst>
              </p:cNvPr>
              <p:cNvSpPr txBox="1"/>
              <p:nvPr/>
            </p:nvSpPr>
            <p:spPr>
              <a:xfrm>
                <a:off x="763438" y="4593567"/>
                <a:ext cx="10840527" cy="1134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4E1B607-E714-C849-0FB5-BEF4B7091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38" y="4593567"/>
                <a:ext cx="10840527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83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1A79B-29FA-67B8-75FF-E8BBC4B5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A0E3F-2FC5-26DB-9EED-06D19A54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763BBF0-5C7E-65C1-B9BF-EC046CEBD22A}"/>
                  </a:ext>
                </a:extLst>
              </p:cNvPr>
              <p:cNvSpPr txBox="1"/>
              <p:nvPr/>
            </p:nvSpPr>
            <p:spPr>
              <a:xfrm>
                <a:off x="675735" y="1630398"/>
                <a:ext cx="10840527" cy="12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2455AB6-EEE7-06C1-9BBD-E6AC88BE9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5" y="1630398"/>
                <a:ext cx="10840527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86AA81B-7E6E-8BCA-3C29-5E6C93AA6C69}"/>
                  </a:ext>
                </a:extLst>
              </p:cNvPr>
              <p:cNvSpPr txBox="1"/>
              <p:nvPr/>
            </p:nvSpPr>
            <p:spPr>
              <a:xfrm>
                <a:off x="7225572" y="3862148"/>
                <a:ext cx="2791132" cy="114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86AA81B-7E6E-8BCA-3C29-5E6C93AA6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72" y="3862148"/>
                <a:ext cx="2791132" cy="1144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CD4C4D9-6DA1-740C-1376-0467296BEE6B}"/>
                  </a:ext>
                </a:extLst>
              </p:cNvPr>
              <p:cNvSpPr txBox="1"/>
              <p:nvPr/>
            </p:nvSpPr>
            <p:spPr>
              <a:xfrm>
                <a:off x="1440124" y="3770200"/>
                <a:ext cx="4560498" cy="1236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CD4C4D9-6DA1-740C-1376-0467296B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124" y="3770200"/>
                <a:ext cx="4560498" cy="1236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37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A672F-CB31-46B2-DC36-FBBB4304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63B79-8B5E-6B55-20CB-C9DE38B2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53D2816-3FFD-2A45-7E89-8731AB479A4C}"/>
                  </a:ext>
                </a:extLst>
              </p:cNvPr>
              <p:cNvSpPr txBox="1"/>
              <p:nvPr/>
            </p:nvSpPr>
            <p:spPr>
              <a:xfrm>
                <a:off x="675736" y="3105834"/>
                <a:ext cx="1084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53D2816-3FFD-2A45-7E89-8731AB47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3105834"/>
                <a:ext cx="1084052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8D99501-89BC-FFB5-A4B2-31438F674172}"/>
                  </a:ext>
                </a:extLst>
              </p:cNvPr>
              <p:cNvSpPr txBox="1"/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8D99501-89BC-FFB5-A4B2-31438F67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54E9777-2B21-7C36-B685-811DED738FB6}"/>
                  </a:ext>
                </a:extLst>
              </p:cNvPr>
              <p:cNvSpPr txBox="1"/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54E9777-2B21-7C36-B685-811DED73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4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C644-3B60-7203-7865-BD2EE465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B7377-DF53-15C0-B733-DFD1F49E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9E6637-3485-AD70-9714-43627078DB72}"/>
                  </a:ext>
                </a:extLst>
              </p:cNvPr>
              <p:cNvSpPr txBox="1"/>
              <p:nvPr/>
            </p:nvSpPr>
            <p:spPr>
              <a:xfrm>
                <a:off x="675736" y="2813651"/>
                <a:ext cx="10840527" cy="133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TW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ctrlP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53D2816-3FFD-2A45-7E89-8731AB47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2813651"/>
                <a:ext cx="10840527" cy="1337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96CE64E-E413-E32F-467A-7257A87B8163}"/>
                  </a:ext>
                </a:extLst>
              </p:cNvPr>
              <p:cNvSpPr txBox="1"/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8D99501-89BC-FFB5-A4B2-31438F67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B04B15C-ADA2-5A92-A580-21116F1BC945}"/>
                  </a:ext>
                </a:extLst>
              </p:cNvPr>
              <p:cNvSpPr txBox="1"/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54E9777-2B21-7C36-B685-811DED73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63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08E76-87DF-BECC-4E31-366B6FDF5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09790-5CF2-B262-E47F-C1A71BF7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7AECD9C-2FA1-BD48-BDC8-DC601C6ABC5A}"/>
                  </a:ext>
                </a:extLst>
              </p:cNvPr>
              <p:cNvSpPr txBox="1"/>
              <p:nvPr/>
            </p:nvSpPr>
            <p:spPr>
              <a:xfrm>
                <a:off x="675736" y="2809375"/>
                <a:ext cx="10840527" cy="1239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3600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lang="en-US" altLang="zh-TW" sz="3600" b="0" i="0" smtClean="0">
                          <a:latin typeface="Cambria Math" panose="02040503050406030204" pitchFamily="18" charset="0"/>
                        </a:rPr>
                        <m:t>.=0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7AECD9C-2FA1-BD48-BDC8-DC601C6AB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2809375"/>
                <a:ext cx="10840527" cy="12392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96455FF-C092-2E64-33CA-B807EA238322}"/>
                  </a:ext>
                </a:extLst>
              </p:cNvPr>
              <p:cNvSpPr txBox="1"/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96455FF-C092-2E64-33CA-B807EA238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CC320A3-3554-B62F-1A75-F8237917201F}"/>
                  </a:ext>
                </a:extLst>
              </p:cNvPr>
              <p:cNvSpPr txBox="1"/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CC320A3-3554-B62F-1A75-F82379172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87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DDED-3DE8-9C61-9AD6-7A1DD8D8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6E2C2-72C6-B99B-8CFD-DCB12EBA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E0965E0-C540-F664-5651-76E9670B859F}"/>
                  </a:ext>
                </a:extLst>
              </p:cNvPr>
              <p:cNvSpPr txBox="1"/>
              <p:nvPr/>
            </p:nvSpPr>
            <p:spPr>
              <a:xfrm>
                <a:off x="675736" y="2809375"/>
                <a:ext cx="10840527" cy="124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altLang="zh-TW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TW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TW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E0965E0-C540-F664-5651-76E9670B8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2809375"/>
                <a:ext cx="10840527" cy="1242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3B8AEF9-3B08-094E-22AA-02CA0C029BCB}"/>
                  </a:ext>
                </a:extLst>
              </p:cNvPr>
              <p:cNvSpPr txBox="1"/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3B8AEF9-3B08-094E-22AA-02CA0C02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3BAB7B-2D04-975D-7473-436E61532F04}"/>
                  </a:ext>
                </a:extLst>
              </p:cNvPr>
              <p:cNvSpPr txBox="1"/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3BAB7B-2D04-975D-7473-436E61532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652" y="457657"/>
                <a:ext cx="3850258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7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FEA0-8BFF-BA34-4E73-3C45A3834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0560F-5E33-A006-F9F0-BB8643A3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擴散方程的解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CAAA35-E6DC-8E64-CC20-013E0C6A8676}"/>
                  </a:ext>
                </a:extLst>
              </p:cNvPr>
              <p:cNvSpPr txBox="1"/>
              <p:nvPr/>
            </p:nvSpPr>
            <p:spPr>
              <a:xfrm>
                <a:off x="675736" y="3844545"/>
                <a:ext cx="10840527" cy="1277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CAAA35-E6DC-8E64-CC20-013E0C6A8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" y="3844545"/>
                <a:ext cx="10840527" cy="1277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0FB72FE-DE37-5321-79DC-3FB8F696781A}"/>
                  </a:ext>
                </a:extLst>
              </p:cNvPr>
              <p:cNvSpPr txBox="1"/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0FB72FE-DE37-5321-79DC-3FB8F696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27" y="519021"/>
                <a:ext cx="2356448" cy="79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EC695D-F119-D0F0-EBBF-9EA642707122}"/>
                  </a:ext>
                </a:extLst>
              </p:cNvPr>
              <p:cNvSpPr txBox="1"/>
              <p:nvPr/>
            </p:nvSpPr>
            <p:spPr>
              <a:xfrm>
                <a:off x="2844676" y="2264517"/>
                <a:ext cx="10515600" cy="1039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lit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BEC695D-F119-D0F0-EBBF-9EA64270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76" y="2264517"/>
                <a:ext cx="10515600" cy="1039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7B263D34-9520-41A7-37E8-6B86D3757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093" y="3620258"/>
            <a:ext cx="2456209" cy="18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8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4A5E-BF88-0F29-C6E7-E9A54996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96B4A-CEFD-D056-85B6-8A657031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其他參考資料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2CE1AE-0FAC-7BF7-3885-BC68D7FE54D6}"/>
              </a:ext>
            </a:extLst>
          </p:cNvPr>
          <p:cNvSpPr txBox="1"/>
          <p:nvPr/>
        </p:nvSpPr>
        <p:spPr>
          <a:xfrm>
            <a:off x="1006415" y="1782792"/>
            <a:ext cx="938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2"/>
              </a:rPr>
              <a:t>https://en.wikipedia.org/wiki/Brownian_motion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Chan, E. (2013). </a:t>
            </a:r>
            <a:r>
              <a:rPr lang="en-US" altLang="zh-TW" i="1" dirty="0"/>
              <a:t>Algorithmic trading: Winning strategies and their rationale</a:t>
            </a:r>
            <a:r>
              <a:rPr lang="en-US" altLang="zh-TW" dirty="0"/>
              <a:t>. John Wiley &amp; 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99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4079FA7C-27B2-BDF6-953E-0A56CE6B0859}"/>
              </a:ext>
            </a:extLst>
          </p:cNvPr>
          <p:cNvSpPr txBox="1"/>
          <p:nvPr/>
        </p:nvSpPr>
        <p:spPr>
          <a:xfrm>
            <a:off x="736871" y="1381010"/>
            <a:ext cx="4058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何承祐 </a:t>
            </a:r>
            <a:r>
              <a:rPr lang="en-US" altLang="zh-TW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Cheng-You Ho</a:t>
            </a:r>
            <a:endParaRPr 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34A8FE7-A9F0-17F4-9943-630B9485645C}"/>
              </a:ext>
            </a:extLst>
          </p:cNvPr>
          <p:cNvSpPr txBox="1"/>
          <p:nvPr/>
        </p:nvSpPr>
        <p:spPr>
          <a:xfrm>
            <a:off x="5354878" y="1505365"/>
            <a:ext cx="288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https://cyh1368.github.io/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3B275A-D782-1900-3029-56C7C731DD02}"/>
              </a:ext>
            </a:extLst>
          </p:cNvPr>
          <p:cNvSpPr txBox="1"/>
          <p:nvPr/>
        </p:nvSpPr>
        <p:spPr>
          <a:xfrm>
            <a:off x="4567376" y="54769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從</a:t>
            </a:r>
            <a:r>
              <a:rPr lang="zh-TW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布朗運動</a:t>
            </a:r>
            <a:r>
              <a:rPr lang="zh-TW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zh-TW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華爾街</a:t>
            </a:r>
            <a:r>
              <a:rPr lang="zh-TW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TW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隨機之旅</a:t>
            </a:r>
            <a:endParaRPr lang="en-US" altLang="zh-TW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TW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IPhOC</a:t>
            </a:r>
            <a:r>
              <a:rPr lang="en-US" altLang="zh-TW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2025 </a:t>
            </a:r>
            <a:r>
              <a:rPr lang="en-US" altLang="zh-TW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 Physics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BF9546-ED73-EBD8-B500-ADE915B6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41" y="1904230"/>
            <a:ext cx="2244559" cy="23397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25E700-C2E2-50E8-892F-B87918A7828C}"/>
              </a:ext>
            </a:extLst>
          </p:cNvPr>
          <p:cNvSpPr txBox="1"/>
          <p:nvPr/>
        </p:nvSpPr>
        <p:spPr>
          <a:xfrm>
            <a:off x="8681798" y="1560593"/>
            <a:ext cx="288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上課資源</a:t>
            </a:r>
            <a:endParaRPr 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9FFDF9-CD72-D263-05DB-E385C6BD36B8}"/>
              </a:ext>
            </a:extLst>
          </p:cNvPr>
          <p:cNvSpPr txBox="1"/>
          <p:nvPr/>
        </p:nvSpPr>
        <p:spPr>
          <a:xfrm>
            <a:off x="736871" y="2161794"/>
            <a:ext cx="3955899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 IJSO	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銀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2025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APhO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2025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IPhO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銀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Yale University	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升大一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chengyou1368@gmail.com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7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CF0CA-9DDB-278E-CA78-4D108A2F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D23F8-D620-7232-1222-504E3E09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6C13F-09A6-CB5C-1439-A40309CCB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75"/>
            <a:ext cx="6511506" cy="114761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步，每次移動一單位距離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 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次，紀錄最終位置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106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C88AC-751F-760B-F7D1-04595B7E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216C4E-2F13-CA9D-DB21-3E81DAD2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78E698-E5A7-BA63-2743-16C02334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50" y="523876"/>
            <a:ext cx="3600450" cy="784225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sz="1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步，每次移動一單位距離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 </a:t>
            </a:r>
            <a:r>
              <a:rPr lang="en-US" altLang="zh-TW" sz="16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次，紀錄最終位置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54CEC5-BE5D-97A9-551F-9271A7C40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5" y="2128518"/>
            <a:ext cx="9451970" cy="3780788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5DA2505-A08A-24D5-DBA7-B7BB0A69C9AC}"/>
              </a:ext>
            </a:extLst>
          </p:cNvPr>
          <p:cNvSpPr txBox="1">
            <a:spLocks/>
          </p:cNvSpPr>
          <p:nvPr/>
        </p:nvSpPr>
        <p:spPr>
          <a:xfrm>
            <a:off x="3467100" y="1466848"/>
            <a:ext cx="5257800" cy="5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t=150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步，重複 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N=200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68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577C4-8177-6C2E-C77A-25C83BE3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17AED-8273-69D5-E03F-914D0915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E2AEB0-B35F-55AA-4D57-C62796D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50" y="523876"/>
            <a:ext cx="3600450" cy="784225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sz="1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步，每次移動一單位距離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 </a:t>
            </a:r>
            <a:r>
              <a:rPr lang="en-US" altLang="zh-TW" sz="16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次，紀錄最終位置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0E69B06-9BBF-DEB2-998B-AEB7EB2C832F}"/>
              </a:ext>
            </a:extLst>
          </p:cNvPr>
          <p:cNvSpPr txBox="1">
            <a:spLocks/>
          </p:cNvSpPr>
          <p:nvPr/>
        </p:nvSpPr>
        <p:spPr>
          <a:xfrm>
            <a:off x="3467100" y="1466848"/>
            <a:ext cx="5257800" cy="5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走 </a:t>
            </a:r>
            <a:r>
              <a:rPr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t=150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步，重複 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N=1000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B79767-2DA9-8CAD-ED70-482D030A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129306"/>
            <a:ext cx="945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1109</TotalTime>
  <Words>1861</Words>
  <Application>Microsoft Office PowerPoint</Application>
  <PresentationFormat>寬螢幕</PresentationFormat>
  <Paragraphs>342</Paragraphs>
  <Slides>68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9" baseType="lpstr">
      <vt:lpstr>Microsoft JhengHei</vt:lpstr>
      <vt:lpstr>Microsoft JhengHei UI</vt:lpstr>
      <vt:lpstr>Microsoft YaHei</vt:lpstr>
      <vt:lpstr>Microsoft YaHei UI</vt:lpstr>
      <vt:lpstr>Arial</vt:lpstr>
      <vt:lpstr>Calibri</vt:lpstr>
      <vt:lpstr>Calibri Light</vt:lpstr>
      <vt:lpstr>Cambria Math</vt:lpstr>
      <vt:lpstr>Microsoft Himalaya</vt:lpstr>
      <vt:lpstr>Times New Roman</vt:lpstr>
      <vt:lpstr>Office 佈景主題</vt:lpstr>
      <vt:lpstr>PowerPoint 簡報</vt:lpstr>
      <vt:lpstr>小遊戲</vt:lpstr>
      <vt:lpstr>小遊戲 = 隨機漫步 Random Walk</vt:lpstr>
      <vt:lpstr>隨機漫步 Random Walk</vt:lpstr>
      <vt:lpstr>歷史</vt:lpstr>
      <vt:lpstr>模擬</vt:lpstr>
      <vt:lpstr>模擬</vt:lpstr>
      <vt:lpstr>模擬</vt:lpstr>
      <vt:lpstr>模擬</vt:lpstr>
      <vt:lpstr>模擬</vt:lpstr>
      <vt:lpstr>最終位置的分散程度</vt:lpstr>
      <vt:lpstr>最終位置的分散程度</vt:lpstr>
      <vt:lpstr>最終位置的分散程度</vt:lpstr>
      <vt:lpstr>最終位置的分散程度</vt:lpstr>
      <vt:lpstr>決定指數 α</vt:lpstr>
      <vt:lpstr>決定指數 α</vt:lpstr>
      <vt:lpstr>決定指數 α</vt:lpstr>
      <vt:lpstr>決定指數 α</vt:lpstr>
      <vt:lpstr>決定指數 α</vt:lpstr>
      <vt:lpstr>決定指數 α</vt:lpstr>
      <vt:lpstr>決定指數 α</vt:lpstr>
      <vt:lpstr>決定指數 α</vt:lpstr>
      <vt:lpstr>決定比例常數</vt:lpstr>
      <vt:lpstr>決定比例常數</vt:lpstr>
      <vt:lpstr>Einstein’s Theory</vt:lpstr>
      <vt:lpstr>Einstein’s Theory</vt:lpstr>
      <vt:lpstr>Einstein’s Theory</vt:lpstr>
      <vt:lpstr>Einstein’s Theory: 泰勒展開</vt:lpstr>
      <vt:lpstr>Einstein’s Theory: 泰勒展開</vt:lpstr>
      <vt:lpstr>Einstein’s Theory</vt:lpstr>
      <vt:lpstr>Einstein’s Theory</vt:lpstr>
      <vt:lpstr>Einstein’s Theory: 位移機率密度</vt:lpstr>
      <vt:lpstr>Einstein’s Theory: 泰勒展開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</vt:lpstr>
      <vt:lpstr>Einstein’s Theory: 實驗驗證</vt:lpstr>
      <vt:lpstr>Einstein’s Theory: 實驗驗證</vt:lpstr>
      <vt:lpstr>Einstein’s Theory: 實驗驗證</vt:lpstr>
      <vt:lpstr>均值回歸 Mean Reversion</vt:lpstr>
      <vt:lpstr>均值回歸 Mean Reversion</vt:lpstr>
      <vt:lpstr>均值回歸 ADF 測試</vt:lpstr>
      <vt:lpstr>均值回歸 方差比值檢驗</vt:lpstr>
      <vt:lpstr>均值回歸的應用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擴散方程的解</vt:lpstr>
      <vt:lpstr>其他參考資料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Cheng-You Ho</dc:creator>
  <cp:lastModifiedBy>Cheng-You Ho</cp:lastModifiedBy>
  <cp:revision>38</cp:revision>
  <dcterms:created xsi:type="dcterms:W3CDTF">2023-07-16T09:58:54Z</dcterms:created>
  <dcterms:modified xsi:type="dcterms:W3CDTF">2025-07-29T10:06:05Z</dcterms:modified>
</cp:coreProperties>
</file>